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6" r:id="rId19"/>
    <p:sldId id="277" r:id="rId20"/>
    <p:sldId id="275" r:id="rId21"/>
    <p:sldId id="273" r:id="rId22"/>
    <p:sldId id="274" r:id="rId23"/>
    <p:sldId id="278"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4868DF-BDA9-EC4D-BDE0-FEFFC6D25264}" v="4" dt="2021-03-02T18:47:40.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7"/>
    <p:restoredTop sz="96327"/>
  </p:normalViewPr>
  <p:slideViewPr>
    <p:cSldViewPr snapToGrid="0" snapToObjects="1">
      <p:cViewPr varScale="1">
        <p:scale>
          <a:sx n="151" d="100"/>
          <a:sy n="151" d="100"/>
        </p:scale>
        <p:origin x="200" y="8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rry Montgomery" userId="974fe3f3-8693-43dd-bea2-31acf527dc26" providerId="ADAL" clId="{D24868DF-BDA9-EC4D-BDE0-FEFFC6D25264}"/>
    <pc:docChg chg="custSel addSld modSld">
      <pc:chgData name="Larry Montgomery" userId="974fe3f3-8693-43dd-bea2-31acf527dc26" providerId="ADAL" clId="{D24868DF-BDA9-EC4D-BDE0-FEFFC6D25264}" dt="2021-03-02T19:03:02.126" v="850" actId="20577"/>
      <pc:docMkLst>
        <pc:docMk/>
      </pc:docMkLst>
      <pc:sldChg chg="addSp delSp modSp new mod">
        <pc:chgData name="Larry Montgomery" userId="974fe3f3-8693-43dd-bea2-31acf527dc26" providerId="ADAL" clId="{D24868DF-BDA9-EC4D-BDE0-FEFFC6D25264}" dt="2021-03-02T18:46:16.826" v="13" actId="27614"/>
        <pc:sldMkLst>
          <pc:docMk/>
          <pc:sldMk cId="462841098" sldId="275"/>
        </pc:sldMkLst>
        <pc:spChg chg="mod">
          <ac:chgData name="Larry Montgomery" userId="974fe3f3-8693-43dd-bea2-31acf527dc26" providerId="ADAL" clId="{D24868DF-BDA9-EC4D-BDE0-FEFFC6D25264}" dt="2021-03-02T18:45:46.564" v="11" actId="20577"/>
          <ac:spMkLst>
            <pc:docMk/>
            <pc:sldMk cId="462841098" sldId="275"/>
            <ac:spMk id="2" creationId="{5A0B4A4D-7973-9544-B4D0-AB3B5F84F720}"/>
          </ac:spMkLst>
        </pc:spChg>
        <pc:spChg chg="del">
          <ac:chgData name="Larry Montgomery" userId="974fe3f3-8693-43dd-bea2-31acf527dc26" providerId="ADAL" clId="{D24868DF-BDA9-EC4D-BDE0-FEFFC6D25264}" dt="2021-03-02T18:45:30.468" v="1"/>
          <ac:spMkLst>
            <pc:docMk/>
            <pc:sldMk cId="462841098" sldId="275"/>
            <ac:spMk id="3" creationId="{2F6DB765-9896-F74C-981A-F251B3F6D2A9}"/>
          </ac:spMkLst>
        </pc:spChg>
        <pc:spChg chg="add del mod">
          <ac:chgData name="Larry Montgomery" userId="974fe3f3-8693-43dd-bea2-31acf527dc26" providerId="ADAL" clId="{D24868DF-BDA9-EC4D-BDE0-FEFFC6D25264}" dt="2021-03-02T18:46:10.638" v="12"/>
          <ac:spMkLst>
            <pc:docMk/>
            <pc:sldMk cId="462841098" sldId="275"/>
            <ac:spMk id="7" creationId="{A6179CE4-8A1B-F94C-BB5C-00F45DDBDE7D}"/>
          </ac:spMkLst>
        </pc:spChg>
        <pc:picChg chg="add del mod">
          <ac:chgData name="Larry Montgomery" userId="974fe3f3-8693-43dd-bea2-31acf527dc26" providerId="ADAL" clId="{D24868DF-BDA9-EC4D-BDE0-FEFFC6D25264}" dt="2021-03-02T18:45:40.488" v="2" actId="478"/>
          <ac:picMkLst>
            <pc:docMk/>
            <pc:sldMk cId="462841098" sldId="275"/>
            <ac:picMk id="5" creationId="{896158F0-7DE8-5344-BD9B-33E038CDF5C9}"/>
          </ac:picMkLst>
        </pc:picChg>
        <pc:picChg chg="add mod">
          <ac:chgData name="Larry Montgomery" userId="974fe3f3-8693-43dd-bea2-31acf527dc26" providerId="ADAL" clId="{D24868DF-BDA9-EC4D-BDE0-FEFFC6D25264}" dt="2021-03-02T18:46:16.826" v="13" actId="27614"/>
          <ac:picMkLst>
            <pc:docMk/>
            <pc:sldMk cId="462841098" sldId="275"/>
            <ac:picMk id="9" creationId="{21717A43-A6AA-2842-9992-451B0EC6F311}"/>
          </ac:picMkLst>
        </pc:picChg>
      </pc:sldChg>
      <pc:sldChg chg="addSp delSp modSp new mod">
        <pc:chgData name="Larry Montgomery" userId="974fe3f3-8693-43dd-bea2-31acf527dc26" providerId="ADAL" clId="{D24868DF-BDA9-EC4D-BDE0-FEFFC6D25264}" dt="2021-03-02T18:47:29.988" v="27" actId="962"/>
        <pc:sldMkLst>
          <pc:docMk/>
          <pc:sldMk cId="3359448404" sldId="276"/>
        </pc:sldMkLst>
        <pc:spChg chg="mod">
          <ac:chgData name="Larry Montgomery" userId="974fe3f3-8693-43dd-bea2-31acf527dc26" providerId="ADAL" clId="{D24868DF-BDA9-EC4D-BDE0-FEFFC6D25264}" dt="2021-03-02T18:46:24.377" v="24" actId="20577"/>
          <ac:spMkLst>
            <pc:docMk/>
            <pc:sldMk cId="3359448404" sldId="276"/>
            <ac:spMk id="2" creationId="{DAA8F639-3F2D-4645-8EDB-575AF0E01F10}"/>
          </ac:spMkLst>
        </pc:spChg>
        <pc:spChg chg="del">
          <ac:chgData name="Larry Montgomery" userId="974fe3f3-8693-43dd-bea2-31acf527dc26" providerId="ADAL" clId="{D24868DF-BDA9-EC4D-BDE0-FEFFC6D25264}" dt="2021-03-02T18:47:27.556" v="25"/>
          <ac:spMkLst>
            <pc:docMk/>
            <pc:sldMk cId="3359448404" sldId="276"/>
            <ac:spMk id="3" creationId="{8C26B266-CCA6-864F-81BF-B69B7BADF5D1}"/>
          </ac:spMkLst>
        </pc:spChg>
        <pc:picChg chg="add mod">
          <ac:chgData name="Larry Montgomery" userId="974fe3f3-8693-43dd-bea2-31acf527dc26" providerId="ADAL" clId="{D24868DF-BDA9-EC4D-BDE0-FEFFC6D25264}" dt="2021-03-02T18:47:29.988" v="27" actId="962"/>
          <ac:picMkLst>
            <pc:docMk/>
            <pc:sldMk cId="3359448404" sldId="276"/>
            <ac:picMk id="5" creationId="{A1016D12-DC7D-6D46-8C34-C3EB9541A9CA}"/>
          </ac:picMkLst>
        </pc:picChg>
      </pc:sldChg>
      <pc:sldChg chg="addSp delSp modSp new mod">
        <pc:chgData name="Larry Montgomery" userId="974fe3f3-8693-43dd-bea2-31acf527dc26" providerId="ADAL" clId="{D24868DF-BDA9-EC4D-BDE0-FEFFC6D25264}" dt="2021-03-02T18:47:54.219" v="55" actId="20577"/>
        <pc:sldMkLst>
          <pc:docMk/>
          <pc:sldMk cId="2858188200" sldId="277"/>
        </pc:sldMkLst>
        <pc:spChg chg="mod">
          <ac:chgData name="Larry Montgomery" userId="974fe3f3-8693-43dd-bea2-31acf527dc26" providerId="ADAL" clId="{D24868DF-BDA9-EC4D-BDE0-FEFFC6D25264}" dt="2021-03-02T18:47:54.219" v="55" actId="20577"/>
          <ac:spMkLst>
            <pc:docMk/>
            <pc:sldMk cId="2858188200" sldId="277"/>
            <ac:spMk id="2" creationId="{6C6B3190-CA47-B84C-8D0E-74D778F9B65D}"/>
          </ac:spMkLst>
        </pc:spChg>
        <pc:spChg chg="del">
          <ac:chgData name="Larry Montgomery" userId="974fe3f3-8693-43dd-bea2-31acf527dc26" providerId="ADAL" clId="{D24868DF-BDA9-EC4D-BDE0-FEFFC6D25264}" dt="2021-03-02T18:47:40.855" v="29"/>
          <ac:spMkLst>
            <pc:docMk/>
            <pc:sldMk cId="2858188200" sldId="277"/>
            <ac:spMk id="3" creationId="{1867FA68-C8BB-5A43-AEA8-C570AA608398}"/>
          </ac:spMkLst>
        </pc:spChg>
        <pc:picChg chg="add mod">
          <ac:chgData name="Larry Montgomery" userId="974fe3f3-8693-43dd-bea2-31acf527dc26" providerId="ADAL" clId="{D24868DF-BDA9-EC4D-BDE0-FEFFC6D25264}" dt="2021-03-02T18:47:42.374" v="31" actId="962"/>
          <ac:picMkLst>
            <pc:docMk/>
            <pc:sldMk cId="2858188200" sldId="277"/>
            <ac:picMk id="5" creationId="{2A7A6398-5783-D541-9937-F8B67936EC6F}"/>
          </ac:picMkLst>
        </pc:picChg>
      </pc:sldChg>
      <pc:sldChg chg="modSp new mod">
        <pc:chgData name="Larry Montgomery" userId="974fe3f3-8693-43dd-bea2-31acf527dc26" providerId="ADAL" clId="{D24868DF-BDA9-EC4D-BDE0-FEFFC6D25264}" dt="2021-03-02T19:03:02.126" v="850" actId="20577"/>
        <pc:sldMkLst>
          <pc:docMk/>
          <pc:sldMk cId="4206791517" sldId="278"/>
        </pc:sldMkLst>
        <pc:spChg chg="mod">
          <ac:chgData name="Larry Montgomery" userId="974fe3f3-8693-43dd-bea2-31acf527dc26" providerId="ADAL" clId="{D24868DF-BDA9-EC4D-BDE0-FEFFC6D25264}" dt="2021-03-02T18:48:09.600" v="83" actId="20577"/>
          <ac:spMkLst>
            <pc:docMk/>
            <pc:sldMk cId="4206791517" sldId="278"/>
            <ac:spMk id="2" creationId="{A9C35642-7FCA-7E45-83CE-0C461AE72839}"/>
          </ac:spMkLst>
        </pc:spChg>
        <pc:spChg chg="mod">
          <ac:chgData name="Larry Montgomery" userId="974fe3f3-8693-43dd-bea2-31acf527dc26" providerId="ADAL" clId="{D24868DF-BDA9-EC4D-BDE0-FEFFC6D25264}" dt="2021-03-02T19:03:02.126" v="850" actId="20577"/>
          <ac:spMkLst>
            <pc:docMk/>
            <pc:sldMk cId="4206791517" sldId="278"/>
            <ac:spMk id="3" creationId="{1C51F39D-A59E-A347-8948-C7EC584F918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CE1F41-80CB-430F-AE31-B8B5E6863B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9A8992-ADD5-4344-83CB-D733F6433060}">
      <dgm:prSet/>
      <dgm:spPr/>
      <dgm:t>
        <a:bodyPr/>
        <a:lstStyle/>
        <a:p>
          <a:r>
            <a:rPr lang="en-US"/>
            <a:t>Certifying physician</a:t>
          </a:r>
        </a:p>
      </dgm:t>
    </dgm:pt>
    <dgm:pt modelId="{6E1D5426-0E1A-4993-9A1F-03DA1CBC4071}" type="parTrans" cxnId="{371D5845-BA35-42D5-BDB2-182DD6F16875}">
      <dgm:prSet/>
      <dgm:spPr/>
      <dgm:t>
        <a:bodyPr/>
        <a:lstStyle/>
        <a:p>
          <a:endParaRPr lang="en-US"/>
        </a:p>
      </dgm:t>
    </dgm:pt>
    <dgm:pt modelId="{C9FF12EE-E5FD-4035-8D3A-078C26EA1738}" type="sibTrans" cxnId="{371D5845-BA35-42D5-BDB2-182DD6F16875}">
      <dgm:prSet/>
      <dgm:spPr/>
      <dgm:t>
        <a:bodyPr/>
        <a:lstStyle/>
        <a:p>
          <a:endParaRPr lang="en-US"/>
        </a:p>
      </dgm:t>
    </dgm:pt>
    <dgm:pt modelId="{C1D072DF-3BDD-4191-BDE3-3AADCCBB3460}">
      <dgm:prSet/>
      <dgm:spPr/>
      <dgm:t>
        <a:bodyPr/>
        <a:lstStyle/>
        <a:p>
          <a:r>
            <a:rPr lang="en-US"/>
            <a:t>Physician who cared for patient in acute/post-acute facility  </a:t>
          </a:r>
        </a:p>
      </dgm:t>
    </dgm:pt>
    <dgm:pt modelId="{E765E2A2-C0F5-48AC-811B-A03BB8D649F4}" type="parTrans" cxnId="{9A4FC29D-695A-40D4-A884-E0C36F5680E8}">
      <dgm:prSet/>
      <dgm:spPr/>
      <dgm:t>
        <a:bodyPr/>
        <a:lstStyle/>
        <a:p>
          <a:endParaRPr lang="en-US"/>
        </a:p>
      </dgm:t>
    </dgm:pt>
    <dgm:pt modelId="{7EB3400A-C88E-493C-B923-89F0F06159CC}" type="sibTrans" cxnId="{9A4FC29D-695A-40D4-A884-E0C36F5680E8}">
      <dgm:prSet/>
      <dgm:spPr/>
      <dgm:t>
        <a:bodyPr/>
        <a:lstStyle/>
        <a:p>
          <a:endParaRPr lang="en-US"/>
        </a:p>
      </dgm:t>
    </dgm:pt>
    <dgm:pt modelId="{61B80E96-623C-4926-BB0E-6A21802856A6}">
      <dgm:prSet/>
      <dgm:spPr/>
      <dgm:t>
        <a:bodyPr/>
        <a:lstStyle/>
        <a:p>
          <a:r>
            <a:rPr lang="en-US"/>
            <a:t>Nurse practitioner</a:t>
          </a:r>
        </a:p>
      </dgm:t>
    </dgm:pt>
    <dgm:pt modelId="{CB3AF75D-F817-4D90-A027-5805C028CF39}" type="parTrans" cxnId="{158A4E98-041A-497C-AE24-F2243C41047B}">
      <dgm:prSet/>
      <dgm:spPr/>
      <dgm:t>
        <a:bodyPr/>
        <a:lstStyle/>
        <a:p>
          <a:endParaRPr lang="en-US"/>
        </a:p>
      </dgm:t>
    </dgm:pt>
    <dgm:pt modelId="{F93AB37B-BC3F-4208-A54B-D79C59702F93}" type="sibTrans" cxnId="{158A4E98-041A-497C-AE24-F2243C41047B}">
      <dgm:prSet/>
      <dgm:spPr/>
      <dgm:t>
        <a:bodyPr/>
        <a:lstStyle/>
        <a:p>
          <a:endParaRPr lang="en-US"/>
        </a:p>
      </dgm:t>
    </dgm:pt>
    <dgm:pt modelId="{4CBB8FF5-D7A9-4733-87AD-1F138C3AC123}">
      <dgm:prSet/>
      <dgm:spPr/>
      <dgm:t>
        <a:bodyPr/>
        <a:lstStyle/>
        <a:p>
          <a:r>
            <a:rPr lang="en-US"/>
            <a:t>Clinical Nurse Specialist</a:t>
          </a:r>
        </a:p>
      </dgm:t>
    </dgm:pt>
    <dgm:pt modelId="{18697063-882D-4761-95EE-A2BD6C334299}" type="parTrans" cxnId="{12A38AC2-6F67-45B1-8236-64ABBEFE8971}">
      <dgm:prSet/>
      <dgm:spPr/>
      <dgm:t>
        <a:bodyPr/>
        <a:lstStyle/>
        <a:p>
          <a:endParaRPr lang="en-US"/>
        </a:p>
      </dgm:t>
    </dgm:pt>
    <dgm:pt modelId="{54045E02-D4A2-414E-97CC-4F76749F057E}" type="sibTrans" cxnId="{12A38AC2-6F67-45B1-8236-64ABBEFE8971}">
      <dgm:prSet/>
      <dgm:spPr/>
      <dgm:t>
        <a:bodyPr/>
        <a:lstStyle/>
        <a:p>
          <a:endParaRPr lang="en-US"/>
        </a:p>
      </dgm:t>
    </dgm:pt>
    <dgm:pt modelId="{7528FDC3-4415-4037-BFB5-441086396FE5}">
      <dgm:prSet/>
      <dgm:spPr/>
      <dgm:t>
        <a:bodyPr/>
        <a:lstStyle/>
        <a:p>
          <a:r>
            <a:rPr lang="en-US" dirty="0"/>
            <a:t>Certified Nurse-midwife</a:t>
          </a:r>
        </a:p>
      </dgm:t>
    </dgm:pt>
    <dgm:pt modelId="{C0E7D47E-239A-4597-83AC-3E605E3971E4}" type="parTrans" cxnId="{6BD2F902-EFDF-4C9A-83E2-C7D035C33C66}">
      <dgm:prSet/>
      <dgm:spPr/>
      <dgm:t>
        <a:bodyPr/>
        <a:lstStyle/>
        <a:p>
          <a:endParaRPr lang="en-US"/>
        </a:p>
      </dgm:t>
    </dgm:pt>
    <dgm:pt modelId="{9C0EAAFB-4C2E-4894-9463-F5CB8539D55B}" type="sibTrans" cxnId="{6BD2F902-EFDF-4C9A-83E2-C7D035C33C66}">
      <dgm:prSet/>
      <dgm:spPr/>
      <dgm:t>
        <a:bodyPr/>
        <a:lstStyle/>
        <a:p>
          <a:endParaRPr lang="en-US"/>
        </a:p>
      </dgm:t>
    </dgm:pt>
    <dgm:pt modelId="{6F375311-3ED4-4153-A062-63A47CC7E833}">
      <dgm:prSet/>
      <dgm:spPr/>
      <dgm:t>
        <a:bodyPr/>
        <a:lstStyle/>
        <a:p>
          <a:r>
            <a:rPr lang="en-US"/>
            <a:t>Physician Assistant</a:t>
          </a:r>
        </a:p>
      </dgm:t>
    </dgm:pt>
    <dgm:pt modelId="{0893D749-0F15-4528-AC1F-339FBBF92311}" type="parTrans" cxnId="{8FB2AFBC-54A5-4A64-B32D-1847AD985BF9}">
      <dgm:prSet/>
      <dgm:spPr/>
      <dgm:t>
        <a:bodyPr/>
        <a:lstStyle/>
        <a:p>
          <a:endParaRPr lang="en-US"/>
        </a:p>
      </dgm:t>
    </dgm:pt>
    <dgm:pt modelId="{436FE42A-E7A1-486A-BFD7-427874B6322C}" type="sibTrans" cxnId="{8FB2AFBC-54A5-4A64-B32D-1847AD985BF9}">
      <dgm:prSet/>
      <dgm:spPr/>
      <dgm:t>
        <a:bodyPr/>
        <a:lstStyle/>
        <a:p>
          <a:endParaRPr lang="en-US"/>
        </a:p>
      </dgm:t>
    </dgm:pt>
    <dgm:pt modelId="{B9BFEEDF-D0AD-8C49-A615-2543039952CC}" type="pres">
      <dgm:prSet presAssocID="{8FCE1F41-80CB-430F-AE31-B8B5E6863B2B}" presName="linear" presStyleCnt="0">
        <dgm:presLayoutVars>
          <dgm:animLvl val="lvl"/>
          <dgm:resizeHandles val="exact"/>
        </dgm:presLayoutVars>
      </dgm:prSet>
      <dgm:spPr/>
    </dgm:pt>
    <dgm:pt modelId="{81CF250F-1610-4041-A35C-B2773ADEAD5A}" type="pres">
      <dgm:prSet presAssocID="{F89A8992-ADD5-4344-83CB-D733F6433060}" presName="parentText" presStyleLbl="node1" presStyleIdx="0" presStyleCnt="6">
        <dgm:presLayoutVars>
          <dgm:chMax val="0"/>
          <dgm:bulletEnabled val="1"/>
        </dgm:presLayoutVars>
      </dgm:prSet>
      <dgm:spPr/>
    </dgm:pt>
    <dgm:pt modelId="{1BC798D5-3D28-4341-AB72-E159798E7384}" type="pres">
      <dgm:prSet presAssocID="{C9FF12EE-E5FD-4035-8D3A-078C26EA1738}" presName="spacer" presStyleCnt="0"/>
      <dgm:spPr/>
    </dgm:pt>
    <dgm:pt modelId="{E7A4339D-9590-D64E-9258-F66432536E0A}" type="pres">
      <dgm:prSet presAssocID="{C1D072DF-3BDD-4191-BDE3-3AADCCBB3460}" presName="parentText" presStyleLbl="node1" presStyleIdx="1" presStyleCnt="6">
        <dgm:presLayoutVars>
          <dgm:chMax val="0"/>
          <dgm:bulletEnabled val="1"/>
        </dgm:presLayoutVars>
      </dgm:prSet>
      <dgm:spPr/>
    </dgm:pt>
    <dgm:pt modelId="{A429CFEC-BFE6-2D4B-9381-9846C9F58B23}" type="pres">
      <dgm:prSet presAssocID="{7EB3400A-C88E-493C-B923-89F0F06159CC}" presName="spacer" presStyleCnt="0"/>
      <dgm:spPr/>
    </dgm:pt>
    <dgm:pt modelId="{747A534D-2244-1D47-8A20-777508594B0C}" type="pres">
      <dgm:prSet presAssocID="{61B80E96-623C-4926-BB0E-6A21802856A6}" presName="parentText" presStyleLbl="node1" presStyleIdx="2" presStyleCnt="6">
        <dgm:presLayoutVars>
          <dgm:chMax val="0"/>
          <dgm:bulletEnabled val="1"/>
        </dgm:presLayoutVars>
      </dgm:prSet>
      <dgm:spPr/>
    </dgm:pt>
    <dgm:pt modelId="{BB936AE3-6C2F-1E4B-8669-24126A7FE7FC}" type="pres">
      <dgm:prSet presAssocID="{F93AB37B-BC3F-4208-A54B-D79C59702F93}" presName="spacer" presStyleCnt="0"/>
      <dgm:spPr/>
    </dgm:pt>
    <dgm:pt modelId="{F70384D6-54FC-A648-9412-53D2D080F9A0}" type="pres">
      <dgm:prSet presAssocID="{4CBB8FF5-D7A9-4733-87AD-1F138C3AC123}" presName="parentText" presStyleLbl="node1" presStyleIdx="3" presStyleCnt="6">
        <dgm:presLayoutVars>
          <dgm:chMax val="0"/>
          <dgm:bulletEnabled val="1"/>
        </dgm:presLayoutVars>
      </dgm:prSet>
      <dgm:spPr/>
    </dgm:pt>
    <dgm:pt modelId="{1191AFCE-043C-7A42-9FED-0DC9245ED383}" type="pres">
      <dgm:prSet presAssocID="{54045E02-D4A2-414E-97CC-4F76749F057E}" presName="spacer" presStyleCnt="0"/>
      <dgm:spPr/>
    </dgm:pt>
    <dgm:pt modelId="{DF188EAE-DF84-5545-8818-5FB9DF7ACF64}" type="pres">
      <dgm:prSet presAssocID="{7528FDC3-4415-4037-BFB5-441086396FE5}" presName="parentText" presStyleLbl="node1" presStyleIdx="4" presStyleCnt="6">
        <dgm:presLayoutVars>
          <dgm:chMax val="0"/>
          <dgm:bulletEnabled val="1"/>
        </dgm:presLayoutVars>
      </dgm:prSet>
      <dgm:spPr/>
    </dgm:pt>
    <dgm:pt modelId="{BF5A7B13-3FB3-1D4D-831A-D05ED2B02B40}" type="pres">
      <dgm:prSet presAssocID="{9C0EAAFB-4C2E-4894-9463-F5CB8539D55B}" presName="spacer" presStyleCnt="0"/>
      <dgm:spPr/>
    </dgm:pt>
    <dgm:pt modelId="{7ADFEDAD-FC3C-F04D-B1AE-CC5EA74E9A8B}" type="pres">
      <dgm:prSet presAssocID="{6F375311-3ED4-4153-A062-63A47CC7E833}" presName="parentText" presStyleLbl="node1" presStyleIdx="5" presStyleCnt="6">
        <dgm:presLayoutVars>
          <dgm:chMax val="0"/>
          <dgm:bulletEnabled val="1"/>
        </dgm:presLayoutVars>
      </dgm:prSet>
      <dgm:spPr/>
    </dgm:pt>
  </dgm:ptLst>
  <dgm:cxnLst>
    <dgm:cxn modelId="{6BD2F902-EFDF-4C9A-83E2-C7D035C33C66}" srcId="{8FCE1F41-80CB-430F-AE31-B8B5E6863B2B}" destId="{7528FDC3-4415-4037-BFB5-441086396FE5}" srcOrd="4" destOrd="0" parTransId="{C0E7D47E-239A-4597-83AC-3E605E3971E4}" sibTransId="{9C0EAAFB-4C2E-4894-9463-F5CB8539D55B}"/>
    <dgm:cxn modelId="{A4145F10-6E00-694B-8D59-EACB773A44A0}" type="presOf" srcId="{C1D072DF-3BDD-4191-BDE3-3AADCCBB3460}" destId="{E7A4339D-9590-D64E-9258-F66432536E0A}" srcOrd="0" destOrd="0" presId="urn:microsoft.com/office/officeart/2005/8/layout/vList2"/>
    <dgm:cxn modelId="{7D280D26-3AD3-A443-9570-6697D2DBB40B}" type="presOf" srcId="{6F375311-3ED4-4153-A062-63A47CC7E833}" destId="{7ADFEDAD-FC3C-F04D-B1AE-CC5EA74E9A8B}" srcOrd="0" destOrd="0" presId="urn:microsoft.com/office/officeart/2005/8/layout/vList2"/>
    <dgm:cxn modelId="{371D5845-BA35-42D5-BDB2-182DD6F16875}" srcId="{8FCE1F41-80CB-430F-AE31-B8B5E6863B2B}" destId="{F89A8992-ADD5-4344-83CB-D733F6433060}" srcOrd="0" destOrd="0" parTransId="{6E1D5426-0E1A-4993-9A1F-03DA1CBC4071}" sibTransId="{C9FF12EE-E5FD-4035-8D3A-078C26EA1738}"/>
    <dgm:cxn modelId="{CA756247-EDA5-0D4B-9EFD-628D3D42F62A}" type="presOf" srcId="{F89A8992-ADD5-4344-83CB-D733F6433060}" destId="{81CF250F-1610-4041-A35C-B2773ADEAD5A}" srcOrd="0" destOrd="0" presId="urn:microsoft.com/office/officeart/2005/8/layout/vList2"/>
    <dgm:cxn modelId="{705B8648-9355-114B-8ADF-465AEB8B0A99}" type="presOf" srcId="{4CBB8FF5-D7A9-4733-87AD-1F138C3AC123}" destId="{F70384D6-54FC-A648-9412-53D2D080F9A0}" srcOrd="0" destOrd="0" presId="urn:microsoft.com/office/officeart/2005/8/layout/vList2"/>
    <dgm:cxn modelId="{CE137F68-3B20-3545-9707-22BDDC696D45}" type="presOf" srcId="{61B80E96-623C-4926-BB0E-6A21802856A6}" destId="{747A534D-2244-1D47-8A20-777508594B0C}" srcOrd="0" destOrd="0" presId="urn:microsoft.com/office/officeart/2005/8/layout/vList2"/>
    <dgm:cxn modelId="{158A4E98-041A-497C-AE24-F2243C41047B}" srcId="{8FCE1F41-80CB-430F-AE31-B8B5E6863B2B}" destId="{61B80E96-623C-4926-BB0E-6A21802856A6}" srcOrd="2" destOrd="0" parTransId="{CB3AF75D-F817-4D90-A027-5805C028CF39}" sibTransId="{F93AB37B-BC3F-4208-A54B-D79C59702F93}"/>
    <dgm:cxn modelId="{9A4FC29D-695A-40D4-A884-E0C36F5680E8}" srcId="{8FCE1F41-80CB-430F-AE31-B8B5E6863B2B}" destId="{C1D072DF-3BDD-4191-BDE3-3AADCCBB3460}" srcOrd="1" destOrd="0" parTransId="{E765E2A2-C0F5-48AC-811B-A03BB8D649F4}" sibTransId="{7EB3400A-C88E-493C-B923-89F0F06159CC}"/>
    <dgm:cxn modelId="{1300BAB4-8006-184F-87D0-821606E7858B}" type="presOf" srcId="{8FCE1F41-80CB-430F-AE31-B8B5E6863B2B}" destId="{B9BFEEDF-D0AD-8C49-A615-2543039952CC}" srcOrd="0" destOrd="0" presId="urn:microsoft.com/office/officeart/2005/8/layout/vList2"/>
    <dgm:cxn modelId="{8FB2AFBC-54A5-4A64-B32D-1847AD985BF9}" srcId="{8FCE1F41-80CB-430F-AE31-B8B5E6863B2B}" destId="{6F375311-3ED4-4153-A062-63A47CC7E833}" srcOrd="5" destOrd="0" parTransId="{0893D749-0F15-4528-AC1F-339FBBF92311}" sibTransId="{436FE42A-E7A1-486A-BFD7-427874B6322C}"/>
    <dgm:cxn modelId="{12A38AC2-6F67-45B1-8236-64ABBEFE8971}" srcId="{8FCE1F41-80CB-430F-AE31-B8B5E6863B2B}" destId="{4CBB8FF5-D7A9-4733-87AD-1F138C3AC123}" srcOrd="3" destOrd="0" parTransId="{18697063-882D-4761-95EE-A2BD6C334299}" sibTransId="{54045E02-D4A2-414E-97CC-4F76749F057E}"/>
    <dgm:cxn modelId="{676C25FF-D65F-4F46-8431-42493DC3F820}" type="presOf" srcId="{7528FDC3-4415-4037-BFB5-441086396FE5}" destId="{DF188EAE-DF84-5545-8818-5FB9DF7ACF64}" srcOrd="0" destOrd="0" presId="urn:microsoft.com/office/officeart/2005/8/layout/vList2"/>
    <dgm:cxn modelId="{A3FD1221-AC61-0F49-8123-4871AC7EEAAC}" type="presParOf" srcId="{B9BFEEDF-D0AD-8C49-A615-2543039952CC}" destId="{81CF250F-1610-4041-A35C-B2773ADEAD5A}" srcOrd="0" destOrd="0" presId="urn:microsoft.com/office/officeart/2005/8/layout/vList2"/>
    <dgm:cxn modelId="{E0A92ADF-E501-6B4C-B6DE-3D5F7BAA1644}" type="presParOf" srcId="{B9BFEEDF-D0AD-8C49-A615-2543039952CC}" destId="{1BC798D5-3D28-4341-AB72-E159798E7384}" srcOrd="1" destOrd="0" presId="urn:microsoft.com/office/officeart/2005/8/layout/vList2"/>
    <dgm:cxn modelId="{79123F33-D6F5-D845-83A1-1EFDE2E71F2B}" type="presParOf" srcId="{B9BFEEDF-D0AD-8C49-A615-2543039952CC}" destId="{E7A4339D-9590-D64E-9258-F66432536E0A}" srcOrd="2" destOrd="0" presId="urn:microsoft.com/office/officeart/2005/8/layout/vList2"/>
    <dgm:cxn modelId="{FEC6E151-9F64-064A-AFFC-2ACFDB5497B2}" type="presParOf" srcId="{B9BFEEDF-D0AD-8C49-A615-2543039952CC}" destId="{A429CFEC-BFE6-2D4B-9381-9846C9F58B23}" srcOrd="3" destOrd="0" presId="urn:microsoft.com/office/officeart/2005/8/layout/vList2"/>
    <dgm:cxn modelId="{3F5EA938-9AA3-EF45-804F-16511FB0F99A}" type="presParOf" srcId="{B9BFEEDF-D0AD-8C49-A615-2543039952CC}" destId="{747A534D-2244-1D47-8A20-777508594B0C}" srcOrd="4" destOrd="0" presId="urn:microsoft.com/office/officeart/2005/8/layout/vList2"/>
    <dgm:cxn modelId="{423A18FE-0C46-3E42-8D5D-861EDD0D7416}" type="presParOf" srcId="{B9BFEEDF-D0AD-8C49-A615-2543039952CC}" destId="{BB936AE3-6C2F-1E4B-8669-24126A7FE7FC}" srcOrd="5" destOrd="0" presId="urn:microsoft.com/office/officeart/2005/8/layout/vList2"/>
    <dgm:cxn modelId="{86306F0B-BB5A-FB41-8B05-191A3541D9AA}" type="presParOf" srcId="{B9BFEEDF-D0AD-8C49-A615-2543039952CC}" destId="{F70384D6-54FC-A648-9412-53D2D080F9A0}" srcOrd="6" destOrd="0" presId="urn:microsoft.com/office/officeart/2005/8/layout/vList2"/>
    <dgm:cxn modelId="{E5EA5DBA-7CA8-F243-840E-FA8462431CF0}" type="presParOf" srcId="{B9BFEEDF-D0AD-8C49-A615-2543039952CC}" destId="{1191AFCE-043C-7A42-9FED-0DC9245ED383}" srcOrd="7" destOrd="0" presId="urn:microsoft.com/office/officeart/2005/8/layout/vList2"/>
    <dgm:cxn modelId="{02BA54A3-5A07-5A40-A650-010BD734CB59}" type="presParOf" srcId="{B9BFEEDF-D0AD-8C49-A615-2543039952CC}" destId="{DF188EAE-DF84-5545-8818-5FB9DF7ACF64}" srcOrd="8" destOrd="0" presId="urn:microsoft.com/office/officeart/2005/8/layout/vList2"/>
    <dgm:cxn modelId="{49E36585-D370-6644-A946-6F67F343AFA5}" type="presParOf" srcId="{B9BFEEDF-D0AD-8C49-A615-2543039952CC}" destId="{BF5A7B13-3FB3-1D4D-831A-D05ED2B02B40}" srcOrd="9" destOrd="0" presId="urn:microsoft.com/office/officeart/2005/8/layout/vList2"/>
    <dgm:cxn modelId="{33BD96B0-FFBE-DC47-AAA3-3E55A19165CE}" type="presParOf" srcId="{B9BFEEDF-D0AD-8C49-A615-2543039952CC}" destId="{7ADFEDAD-FC3C-F04D-B1AE-CC5EA74E9A8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CF250F-1610-4041-A35C-B2773ADEAD5A}">
      <dsp:nvSpPr>
        <dsp:cNvPr id="0" name=""/>
        <dsp:cNvSpPr/>
      </dsp:nvSpPr>
      <dsp:spPr>
        <a:xfrm>
          <a:off x="0" y="6794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Certifying physician</a:t>
          </a:r>
        </a:p>
      </dsp:txBody>
      <dsp:txXfrm>
        <a:off x="30442" y="98391"/>
        <a:ext cx="10454716" cy="562726"/>
      </dsp:txXfrm>
    </dsp:sp>
    <dsp:sp modelId="{E7A4339D-9590-D64E-9258-F66432536E0A}">
      <dsp:nvSpPr>
        <dsp:cNvPr id="0" name=""/>
        <dsp:cNvSpPr/>
      </dsp:nvSpPr>
      <dsp:spPr>
        <a:xfrm>
          <a:off x="0" y="76643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Physician who cared for patient in acute/post-acute facility  </a:t>
          </a:r>
        </a:p>
      </dsp:txBody>
      <dsp:txXfrm>
        <a:off x="30442" y="796881"/>
        <a:ext cx="10454716" cy="562726"/>
      </dsp:txXfrm>
    </dsp:sp>
    <dsp:sp modelId="{747A534D-2244-1D47-8A20-777508594B0C}">
      <dsp:nvSpPr>
        <dsp:cNvPr id="0" name=""/>
        <dsp:cNvSpPr/>
      </dsp:nvSpPr>
      <dsp:spPr>
        <a:xfrm>
          <a:off x="0" y="1464929"/>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Nurse practitioner</a:t>
          </a:r>
        </a:p>
      </dsp:txBody>
      <dsp:txXfrm>
        <a:off x="30442" y="1495371"/>
        <a:ext cx="10454716" cy="562726"/>
      </dsp:txXfrm>
    </dsp:sp>
    <dsp:sp modelId="{F70384D6-54FC-A648-9412-53D2D080F9A0}">
      <dsp:nvSpPr>
        <dsp:cNvPr id="0" name=""/>
        <dsp:cNvSpPr/>
      </dsp:nvSpPr>
      <dsp:spPr>
        <a:xfrm>
          <a:off x="0" y="2163420"/>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Clinical Nurse Specialist</a:t>
          </a:r>
        </a:p>
      </dsp:txBody>
      <dsp:txXfrm>
        <a:off x="30442" y="2193862"/>
        <a:ext cx="10454716" cy="562726"/>
      </dsp:txXfrm>
    </dsp:sp>
    <dsp:sp modelId="{DF188EAE-DF84-5545-8818-5FB9DF7ACF64}">
      <dsp:nvSpPr>
        <dsp:cNvPr id="0" name=""/>
        <dsp:cNvSpPr/>
      </dsp:nvSpPr>
      <dsp:spPr>
        <a:xfrm>
          <a:off x="0" y="2861910"/>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Certified Nurse-midwife</a:t>
          </a:r>
        </a:p>
      </dsp:txBody>
      <dsp:txXfrm>
        <a:off x="30442" y="2892352"/>
        <a:ext cx="10454716" cy="562726"/>
      </dsp:txXfrm>
    </dsp:sp>
    <dsp:sp modelId="{7ADFEDAD-FC3C-F04D-B1AE-CC5EA74E9A8B}">
      <dsp:nvSpPr>
        <dsp:cNvPr id="0" name=""/>
        <dsp:cNvSpPr/>
      </dsp:nvSpPr>
      <dsp:spPr>
        <a:xfrm>
          <a:off x="0" y="3560400"/>
          <a:ext cx="10515600" cy="6236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Physician Assistant</a:t>
          </a:r>
        </a:p>
      </dsp:txBody>
      <dsp:txXfrm>
        <a:off x="30442" y="3590842"/>
        <a:ext cx="10454716" cy="5627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3/2/21</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491583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36425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5042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88825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384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79906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27447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672170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265832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917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3/2/21</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383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3/2/21</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415192998"/>
      </p:ext>
    </p:extLst>
  </p:cSld>
  <p:clrMap bg1="lt1" tx1="dk1" bg2="lt2" tx2="dk2" accent1="accent1" accent2="accent2" accent3="accent3" accent4="accent4" accent5="accent5" accent6="accent6" hlink="hlink" folHlink="folHlink"/>
  <p:sldLayoutIdLst>
    <p:sldLayoutId id="2147483716" r:id="rId1"/>
    <p:sldLayoutId id="2147483715" r:id="rId2"/>
    <p:sldLayoutId id="2147483714" r:id="rId3"/>
    <p:sldLayoutId id="2147483713" r:id="rId4"/>
    <p:sldLayoutId id="2147483705" r:id="rId5"/>
    <p:sldLayoutId id="2147483711" r:id="rId6"/>
    <p:sldLayoutId id="2147483706" r:id="rId7"/>
    <p:sldLayoutId id="2147483707" r:id="rId8"/>
    <p:sldLayoutId id="2147483708" r:id="rId9"/>
    <p:sldLayoutId id="2147483710" r:id="rId10"/>
    <p:sldLayoutId id="2147483709"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DE9638-7242-1D4E-A76E-1C3255307C84}"/>
              </a:ext>
            </a:extLst>
          </p:cNvPr>
          <p:cNvSpPr>
            <a:spLocks noGrp="1"/>
          </p:cNvSpPr>
          <p:nvPr>
            <p:ph type="ctrTitle"/>
          </p:nvPr>
        </p:nvSpPr>
        <p:spPr>
          <a:xfrm>
            <a:off x="7998581" y="643467"/>
            <a:ext cx="3562483" cy="3569241"/>
          </a:xfrm>
        </p:spPr>
        <p:txBody>
          <a:bodyPr>
            <a:normAutofit/>
          </a:bodyPr>
          <a:lstStyle/>
          <a:p>
            <a:r>
              <a:rPr lang="en-US" sz="5800"/>
              <a:t>Restore Home Health</a:t>
            </a:r>
          </a:p>
        </p:txBody>
      </p:sp>
      <p:sp>
        <p:nvSpPr>
          <p:cNvPr id="3" name="Subtitle 2">
            <a:extLst>
              <a:ext uri="{FF2B5EF4-FFF2-40B4-BE49-F238E27FC236}">
                <a16:creationId xmlns:a16="http://schemas.microsoft.com/office/drawing/2014/main" id="{4E7EEA4A-75F4-4041-BB27-064FBF12051F}"/>
              </a:ext>
            </a:extLst>
          </p:cNvPr>
          <p:cNvSpPr>
            <a:spLocks noGrp="1"/>
          </p:cNvSpPr>
          <p:nvPr>
            <p:ph type="subTitle" idx="1"/>
          </p:nvPr>
        </p:nvSpPr>
        <p:spPr>
          <a:xfrm>
            <a:off x="7998581" y="4631161"/>
            <a:ext cx="3562483" cy="1569486"/>
          </a:xfrm>
        </p:spPr>
        <p:txBody>
          <a:bodyPr>
            <a:normAutofit/>
          </a:bodyPr>
          <a:lstStyle/>
          <a:p>
            <a:r>
              <a:rPr lang="en-US"/>
              <a:t>Face to face training </a:t>
            </a:r>
          </a:p>
          <a:p>
            <a:r>
              <a:rPr lang="en-US"/>
              <a:t>March 2021</a:t>
            </a:r>
          </a:p>
        </p:txBody>
      </p:sp>
      <p:sp>
        <p:nvSpPr>
          <p:cNvPr id="1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F9988"/>
          </a:solidFill>
          <a:ln w="38100" cap="rnd">
            <a:solidFill>
              <a:srgbClr val="BF9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esk with stethoscope and computer keyboard">
            <a:extLst>
              <a:ext uri="{FF2B5EF4-FFF2-40B4-BE49-F238E27FC236}">
                <a16:creationId xmlns:a16="http://schemas.microsoft.com/office/drawing/2014/main" id="{0B71EFB6-543D-43B1-B4D7-CCABE77FD7C0}"/>
              </a:ext>
            </a:extLst>
          </p:cNvPr>
          <p:cNvPicPr>
            <a:picLocks noChangeAspect="1"/>
          </p:cNvPicPr>
          <p:nvPr/>
        </p:nvPicPr>
        <p:blipFill rotWithShape="1">
          <a:blip r:embed="rId2"/>
          <a:srcRect t="548" r="-1" b="15160"/>
          <a:stretch/>
        </p:blipFill>
        <p:spPr>
          <a:xfrm>
            <a:off x="320040" y="1385656"/>
            <a:ext cx="7214616" cy="4059256"/>
          </a:xfrm>
          <a:prstGeom prst="rect">
            <a:avLst/>
          </a:prstGeom>
        </p:spPr>
      </p:pic>
    </p:spTree>
    <p:extLst>
      <p:ext uri="{BB962C8B-B14F-4D97-AF65-F5344CB8AC3E}">
        <p14:creationId xmlns:p14="http://schemas.microsoft.com/office/powerpoint/2010/main" val="4238332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7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B0C8A9-7DB2-3344-A90E-147471CCE5B2}"/>
              </a:ext>
            </a:extLst>
          </p:cNvPr>
          <p:cNvSpPr>
            <a:spLocks noGrp="1"/>
          </p:cNvSpPr>
          <p:nvPr>
            <p:ph type="title"/>
          </p:nvPr>
        </p:nvSpPr>
        <p:spPr>
          <a:xfrm>
            <a:off x="841248" y="548640"/>
            <a:ext cx="3419540" cy="5431536"/>
          </a:xfrm>
        </p:spPr>
        <p:txBody>
          <a:bodyPr>
            <a:normAutofit/>
          </a:bodyPr>
          <a:lstStyle/>
          <a:p>
            <a:pPr>
              <a:lnSpc>
                <a:spcPct val="90000"/>
              </a:lnSpc>
            </a:pPr>
            <a:r>
              <a:rPr lang="en-US" sz="4200"/>
              <a:t>Homebound Certification Statement</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F9988"/>
          </a:solidFill>
          <a:ln w="41275" cap="rnd">
            <a:solidFill>
              <a:srgbClr val="BF9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1FD4FFE-2483-344C-A573-6991592336FF}"/>
              </a:ext>
            </a:extLst>
          </p:cNvPr>
          <p:cNvSpPr>
            <a:spLocks noGrp="1"/>
          </p:cNvSpPr>
          <p:nvPr>
            <p:ph idx="1"/>
          </p:nvPr>
        </p:nvSpPr>
        <p:spPr>
          <a:xfrm>
            <a:off x="5298595" y="552091"/>
            <a:ext cx="6052158" cy="5431536"/>
          </a:xfrm>
        </p:spPr>
        <p:txBody>
          <a:bodyPr anchor="ctr">
            <a:normAutofit/>
          </a:bodyPr>
          <a:lstStyle/>
          <a:p>
            <a:pPr>
              <a:lnSpc>
                <a:spcPct val="100000"/>
              </a:lnSpc>
            </a:pPr>
            <a:r>
              <a:rPr lang="en-US" dirty="0"/>
              <a:t>Must be added to all SOC’s and match encounter date with physician (either from acute care facility documentation or clinical note from office visit). Date and signature required on all encounters. </a:t>
            </a:r>
            <a:endParaRPr lang="en-US"/>
          </a:p>
          <a:p>
            <a:pPr marL="0" indent="0">
              <a:lnSpc>
                <a:spcPct val="100000"/>
              </a:lnSpc>
              <a:buNone/>
            </a:pPr>
            <a:endParaRPr lang="en-US"/>
          </a:p>
          <a:p>
            <a:pPr>
              <a:lnSpc>
                <a:spcPct val="100000"/>
              </a:lnSpc>
            </a:pPr>
            <a:r>
              <a:rPr lang="en-US" dirty="0"/>
              <a:t>“I certify that this patient is confined to his/her home and needs intermittent skilled nursing care, physical therapy and/or speech therapy or continues to need occupational therapy.  The patient is under my care, and I have authorized services on this plan of care and will periodically review the plan.  The patient had a face-to-face encounter with an allowed provider type on -00/00/0000 and the encounter was related to the primary reason for home health care.</a:t>
            </a:r>
            <a:endParaRPr lang="en-US"/>
          </a:p>
          <a:p>
            <a:pPr>
              <a:lnSpc>
                <a:spcPct val="100000"/>
              </a:lnSpc>
            </a:pPr>
            <a:endParaRPr lang="en-US"/>
          </a:p>
        </p:txBody>
      </p:sp>
    </p:spTree>
    <p:extLst>
      <p:ext uri="{BB962C8B-B14F-4D97-AF65-F5344CB8AC3E}">
        <p14:creationId xmlns:p14="http://schemas.microsoft.com/office/powerpoint/2010/main" val="40864552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F99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3B3B4CA-E0DA-E347-A4A7-610B8E2B2DC9}"/>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lnSpc>
                <a:spcPct val="90000"/>
              </a:lnSpc>
            </a:pPr>
            <a:r>
              <a:rPr lang="en-US" sz="5600">
                <a:solidFill>
                  <a:srgbClr val="FFFFFF"/>
                </a:solidFill>
              </a:rPr>
              <a:t>Where Do I Put the Statement? </a:t>
            </a:r>
          </a:p>
        </p:txBody>
      </p:sp>
      <p:sp>
        <p:nvSpPr>
          <p:cNvPr id="15"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0A21768D-0049-C342-A177-302DDB3742EE}"/>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84496" y="3067050"/>
            <a:ext cx="9219960" cy="3019537"/>
          </a:xfrm>
          <a:prstGeom prst="rect">
            <a:avLst/>
          </a:prstGeom>
        </p:spPr>
      </p:pic>
    </p:spTree>
    <p:extLst>
      <p:ext uri="{BB962C8B-B14F-4D97-AF65-F5344CB8AC3E}">
        <p14:creationId xmlns:p14="http://schemas.microsoft.com/office/powerpoint/2010/main" val="32658745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77295-1F8D-C34C-9CAC-3D8620EE10DB}"/>
              </a:ext>
            </a:extLst>
          </p:cNvPr>
          <p:cNvSpPr>
            <a:spLocks noGrp="1"/>
          </p:cNvSpPr>
          <p:nvPr>
            <p:ph type="title"/>
          </p:nvPr>
        </p:nvSpPr>
        <p:spPr/>
        <p:txBody>
          <a:bodyPr/>
          <a:lstStyle/>
          <a:p>
            <a:r>
              <a:rPr lang="en-US" dirty="0"/>
              <a:t>What Does the Statement Cover? </a:t>
            </a:r>
          </a:p>
        </p:txBody>
      </p:sp>
      <p:pic>
        <p:nvPicPr>
          <p:cNvPr id="20" name="Graphic 10" descr="Checkbox Checked with solid fill">
            <a:extLst>
              <a:ext uri="{FF2B5EF4-FFF2-40B4-BE49-F238E27FC236}">
                <a16:creationId xmlns:a16="http://schemas.microsoft.com/office/drawing/2014/main" id="{7BB23682-F211-8F46-8061-C4465167BF69}"/>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1612490" y="342546"/>
            <a:ext cx="165366" cy="794384"/>
          </a:xfrm>
          <a:prstGeom prst="rect">
            <a:avLst/>
          </a:prstGeom>
        </p:spPr>
      </p:pic>
      <p:pic>
        <p:nvPicPr>
          <p:cNvPr id="21" name="Graphic 11" descr="Checkbox Checked with solid fill">
            <a:extLst>
              <a:ext uri="{FF2B5EF4-FFF2-40B4-BE49-F238E27FC236}">
                <a16:creationId xmlns:a16="http://schemas.microsoft.com/office/drawing/2014/main" id="{5986DDE0-90F4-3643-8D62-7F29A815D744}"/>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1612490" y="342546"/>
            <a:ext cx="165366" cy="794384"/>
          </a:xfrm>
          <a:prstGeom prst="rect">
            <a:avLst/>
          </a:prstGeom>
        </p:spPr>
      </p:pic>
      <p:pic>
        <p:nvPicPr>
          <p:cNvPr id="22" name="Graphic 12" descr="Checkbox Checked with solid fill">
            <a:extLst>
              <a:ext uri="{FF2B5EF4-FFF2-40B4-BE49-F238E27FC236}">
                <a16:creationId xmlns:a16="http://schemas.microsoft.com/office/drawing/2014/main" id="{830756CC-20AA-704B-939E-B605E5A1B60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1612490" y="342546"/>
            <a:ext cx="165366" cy="794384"/>
          </a:xfrm>
          <a:prstGeom prst="rect">
            <a:avLst/>
          </a:prstGeom>
        </p:spPr>
      </p:pic>
      <p:pic>
        <p:nvPicPr>
          <p:cNvPr id="23" name="Graphic 13" descr="Checkbox Checked with solid fill">
            <a:extLst>
              <a:ext uri="{FF2B5EF4-FFF2-40B4-BE49-F238E27FC236}">
                <a16:creationId xmlns:a16="http://schemas.microsoft.com/office/drawing/2014/main" id="{AD444442-F3F1-E349-A791-A9B701C7FD94}"/>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1612490" y="342546"/>
            <a:ext cx="165366" cy="794384"/>
          </a:xfrm>
          <a:prstGeom prst="rect">
            <a:avLst/>
          </a:prstGeom>
        </p:spPr>
      </p:pic>
      <p:pic>
        <p:nvPicPr>
          <p:cNvPr id="24" name="Graphic 17" descr="Checkbox Checked with solid fill">
            <a:extLst>
              <a:ext uri="{FF2B5EF4-FFF2-40B4-BE49-F238E27FC236}">
                <a16:creationId xmlns:a16="http://schemas.microsoft.com/office/drawing/2014/main" id="{B62240EB-9F07-7043-BEA6-180DC422F78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1612490" y="342546"/>
            <a:ext cx="165366" cy="794384"/>
          </a:xfrm>
          <a:prstGeom prst="rect">
            <a:avLst/>
          </a:prstGeom>
        </p:spPr>
      </p:pic>
      <p:pic>
        <p:nvPicPr>
          <p:cNvPr id="25" name="Graphic 18" descr="Checkbox Checked with solid fill">
            <a:extLst>
              <a:ext uri="{FF2B5EF4-FFF2-40B4-BE49-F238E27FC236}">
                <a16:creationId xmlns:a16="http://schemas.microsoft.com/office/drawing/2014/main" id="{2CCF6178-6FC7-164A-80E9-E6534E5FD825}"/>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1612490" y="342546"/>
            <a:ext cx="165366" cy="794384"/>
          </a:xfrm>
          <a:prstGeom prst="rect">
            <a:avLst/>
          </a:prstGeom>
        </p:spPr>
      </p:pic>
      <p:pic>
        <p:nvPicPr>
          <p:cNvPr id="26" name="Graphic 19" descr="Checkbox Checked with solid fill">
            <a:extLst>
              <a:ext uri="{FF2B5EF4-FFF2-40B4-BE49-F238E27FC236}">
                <a16:creationId xmlns:a16="http://schemas.microsoft.com/office/drawing/2014/main" id="{B58E6E72-0CB2-BE4E-9066-5608FBC6F7BD}"/>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V="1">
            <a:off x="1612490" y="342546"/>
            <a:ext cx="165366" cy="794384"/>
          </a:xfrm>
          <a:prstGeom prst="rect">
            <a:avLst/>
          </a:prstGeom>
        </p:spPr>
      </p:pic>
      <p:sp>
        <p:nvSpPr>
          <p:cNvPr id="27" name="Rectangle 24">
            <a:extLst>
              <a:ext uri="{FF2B5EF4-FFF2-40B4-BE49-F238E27FC236}">
                <a16:creationId xmlns:a16="http://schemas.microsoft.com/office/drawing/2014/main" id="{71719FB2-FE73-6D46-AC43-58559BF776D0}"/>
              </a:ext>
            </a:extLst>
          </p:cNvPr>
          <p:cNvSpPr>
            <a:spLocks noChangeArrowheads="1"/>
          </p:cNvSpPr>
          <p:nvPr/>
        </p:nvSpPr>
        <p:spPr bwMode="auto">
          <a:xfrm rot="10067830" flipV="1">
            <a:off x="4510412" y="2785756"/>
            <a:ext cx="33941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Confinement to home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8" name="Rectangle 25">
            <a:extLst>
              <a:ext uri="{FF2B5EF4-FFF2-40B4-BE49-F238E27FC236}">
                <a16:creationId xmlns:a16="http://schemas.microsoft.com/office/drawing/2014/main" id="{5317E8A6-0B78-2C40-BA8B-D878ADE484BB}"/>
              </a:ext>
            </a:extLst>
          </p:cNvPr>
          <p:cNvSpPr>
            <a:spLocks noChangeArrowheads="1"/>
          </p:cNvSpPr>
          <p:nvPr/>
        </p:nvSpPr>
        <p:spPr bwMode="auto">
          <a:xfrm rot="11700119" flipV="1">
            <a:off x="1602431" y="2157646"/>
            <a:ext cx="269403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Under Care of a physician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29" name="Rectangle 26">
            <a:extLst>
              <a:ext uri="{FF2B5EF4-FFF2-40B4-BE49-F238E27FC236}">
                <a16:creationId xmlns:a16="http://schemas.microsoft.com/office/drawing/2014/main" id="{DF575B5E-5F06-7146-BD03-3D6A3B5DB388}"/>
              </a:ext>
            </a:extLst>
          </p:cNvPr>
          <p:cNvSpPr>
            <a:spLocks noChangeArrowheads="1"/>
          </p:cNvSpPr>
          <p:nvPr/>
        </p:nvSpPr>
        <p:spPr bwMode="auto">
          <a:xfrm rot="11396969" flipV="1">
            <a:off x="5342393" y="3978350"/>
            <a:ext cx="45474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Services are being provided under a plan of care established and periodically reviewed by the physician</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0" name="Rectangle 27">
            <a:extLst>
              <a:ext uri="{FF2B5EF4-FFF2-40B4-BE49-F238E27FC236}">
                <a16:creationId xmlns:a16="http://schemas.microsoft.com/office/drawing/2014/main" id="{D661477F-B7A1-6E40-B044-217107F96628}"/>
              </a:ext>
            </a:extLst>
          </p:cNvPr>
          <p:cNvSpPr>
            <a:spLocks noChangeArrowheads="1"/>
          </p:cNvSpPr>
          <p:nvPr/>
        </p:nvSpPr>
        <p:spPr bwMode="auto">
          <a:xfrm rot="12458591" flipV="1">
            <a:off x="6127809" y="2934674"/>
            <a:ext cx="514480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Have a documented F2F encounter with physician or allowed non-physician practitioner (NPP)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1" name="Rectangle 28">
            <a:extLst>
              <a:ext uri="{FF2B5EF4-FFF2-40B4-BE49-F238E27FC236}">
                <a16:creationId xmlns:a16="http://schemas.microsoft.com/office/drawing/2014/main" id="{16B3F4CF-E24A-044C-B77F-5FA440BD2EFF}"/>
              </a:ext>
            </a:extLst>
          </p:cNvPr>
          <p:cNvSpPr>
            <a:spLocks noChangeArrowheads="1"/>
          </p:cNvSpPr>
          <p:nvPr/>
        </p:nvSpPr>
        <p:spPr bwMode="auto">
          <a:xfrm rot="9047183" flipV="1">
            <a:off x="2330214" y="3039218"/>
            <a:ext cx="208577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Need for skilled services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2" name="Rectangle 29">
            <a:extLst>
              <a:ext uri="{FF2B5EF4-FFF2-40B4-BE49-F238E27FC236}">
                <a16:creationId xmlns:a16="http://schemas.microsoft.com/office/drawing/2014/main" id="{43EF6612-04A3-6447-9586-FCB40E7D9708}"/>
              </a:ext>
            </a:extLst>
          </p:cNvPr>
          <p:cNvSpPr>
            <a:spLocks noChangeArrowheads="1"/>
          </p:cNvSpPr>
          <p:nvPr/>
        </p:nvSpPr>
        <p:spPr bwMode="auto">
          <a:xfrm rot="11526994" flipV="1">
            <a:off x="2097321" y="4332661"/>
            <a:ext cx="297121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Primary reason for home health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
        <p:nvSpPr>
          <p:cNvPr id="33" name="Rectangle 30">
            <a:extLst>
              <a:ext uri="{FF2B5EF4-FFF2-40B4-BE49-F238E27FC236}">
                <a16:creationId xmlns:a16="http://schemas.microsoft.com/office/drawing/2014/main" id="{A4903178-09C1-5346-B202-B5DCB4202087}"/>
              </a:ext>
            </a:extLst>
          </p:cNvPr>
          <p:cNvSpPr>
            <a:spLocks noChangeArrowheads="1"/>
          </p:cNvSpPr>
          <p:nvPr/>
        </p:nvSpPr>
        <p:spPr bwMode="auto">
          <a:xfrm rot="10154081" flipV="1">
            <a:off x="3237627" y="5158395"/>
            <a:ext cx="331550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Reason for home health services </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9202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BF9988"/>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2EBF129-C0FD-4046-B96C-F0D303287B6F}"/>
              </a:ext>
            </a:extLst>
          </p:cNvPr>
          <p:cNvSpPr>
            <a:spLocks noGrp="1"/>
          </p:cNvSpPr>
          <p:nvPr>
            <p:ph type="title"/>
          </p:nvPr>
        </p:nvSpPr>
        <p:spPr>
          <a:xfrm>
            <a:off x="841246" y="673770"/>
            <a:ext cx="3644489" cy="2414488"/>
          </a:xfrm>
        </p:spPr>
        <p:txBody>
          <a:bodyPr anchor="t">
            <a:normAutofit/>
          </a:bodyPr>
          <a:lstStyle/>
          <a:p>
            <a:pPr>
              <a:lnSpc>
                <a:spcPct val="90000"/>
              </a:lnSpc>
            </a:pPr>
            <a:r>
              <a:rPr lang="en-US" sz="4100">
                <a:solidFill>
                  <a:schemeClr val="bg1"/>
                </a:solidFill>
              </a:rPr>
              <a:t>The Statement Does Not Cover</a:t>
            </a:r>
          </a:p>
        </p:txBody>
      </p:sp>
      <p:sp>
        <p:nvSpPr>
          <p:cNvPr id="3" name="Content Placeholder 2">
            <a:extLst>
              <a:ext uri="{FF2B5EF4-FFF2-40B4-BE49-F238E27FC236}">
                <a16:creationId xmlns:a16="http://schemas.microsoft.com/office/drawing/2014/main" id="{5244BF92-44A4-FE4B-91A3-E3BB5A6C5007}"/>
              </a:ext>
            </a:extLst>
          </p:cNvPr>
          <p:cNvSpPr>
            <a:spLocks noGrp="1"/>
          </p:cNvSpPr>
          <p:nvPr>
            <p:ph idx="1"/>
          </p:nvPr>
        </p:nvSpPr>
        <p:spPr>
          <a:xfrm>
            <a:off x="6095999" y="882315"/>
            <a:ext cx="5254754" cy="5294647"/>
          </a:xfrm>
        </p:spPr>
        <p:txBody>
          <a:bodyPr>
            <a:normAutofit/>
          </a:bodyPr>
          <a:lstStyle/>
          <a:p>
            <a:r>
              <a:rPr lang="en-US" dirty="0"/>
              <a:t>Documentation of the name of the MD or NPP who saw the patient and the date of the encounter or the supporting reasons for home health (This information must be connected to the encounter date and the documentation provided by the acute care facility and/or the doctor’s office. If not present – a face to face documentation form must be sent. </a:t>
            </a:r>
          </a:p>
        </p:txBody>
      </p:sp>
    </p:spTree>
    <p:extLst>
      <p:ext uri="{BB962C8B-B14F-4D97-AF65-F5344CB8AC3E}">
        <p14:creationId xmlns:p14="http://schemas.microsoft.com/office/powerpoint/2010/main" val="119210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33">
            <a:extLst>
              <a:ext uri="{FF2B5EF4-FFF2-40B4-BE49-F238E27FC236}">
                <a16:creationId xmlns:a16="http://schemas.microsoft.com/office/drawing/2014/main" id="{967EEEC4-6120-428D-8FB5-916920AEC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8417"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rgbClr val="BF9988"/>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FF7C5A28-B02A-1140-B3CB-9736295CBFC8}"/>
              </a:ext>
            </a:extLst>
          </p:cNvPr>
          <p:cNvSpPr>
            <a:spLocks noGrp="1"/>
          </p:cNvSpPr>
          <p:nvPr>
            <p:ph type="title"/>
          </p:nvPr>
        </p:nvSpPr>
        <p:spPr>
          <a:xfrm>
            <a:off x="2612571" y="1420591"/>
            <a:ext cx="6809014" cy="1102860"/>
          </a:xfrm>
        </p:spPr>
        <p:txBody>
          <a:bodyPr anchor="b">
            <a:normAutofit/>
          </a:bodyPr>
          <a:lstStyle/>
          <a:p>
            <a:pPr>
              <a:lnSpc>
                <a:spcPct val="90000"/>
              </a:lnSpc>
            </a:pPr>
            <a:r>
              <a:rPr lang="en-US" sz="4600">
                <a:solidFill>
                  <a:srgbClr val="FFFFFF"/>
                </a:solidFill>
              </a:rPr>
              <a:t>Additional Information</a:t>
            </a:r>
          </a:p>
        </p:txBody>
      </p:sp>
      <p:sp>
        <p:nvSpPr>
          <p:cNvPr id="3" name="Content Placeholder 2">
            <a:extLst>
              <a:ext uri="{FF2B5EF4-FFF2-40B4-BE49-F238E27FC236}">
                <a16:creationId xmlns:a16="http://schemas.microsoft.com/office/drawing/2014/main" id="{AD4E9A7E-1D41-A043-9F7F-CF97F8E495B1}"/>
              </a:ext>
            </a:extLst>
          </p:cNvPr>
          <p:cNvSpPr>
            <a:spLocks noGrp="1"/>
          </p:cNvSpPr>
          <p:nvPr>
            <p:ph idx="1"/>
          </p:nvPr>
        </p:nvSpPr>
        <p:spPr>
          <a:xfrm>
            <a:off x="2612571" y="2694218"/>
            <a:ext cx="6809014" cy="3339533"/>
          </a:xfrm>
        </p:spPr>
        <p:txBody>
          <a:bodyPr>
            <a:normAutofit/>
          </a:bodyPr>
          <a:lstStyle/>
          <a:p>
            <a:r>
              <a:rPr lang="en-US" sz="3600" dirty="0">
                <a:solidFill>
                  <a:srgbClr val="FFFFFF"/>
                </a:solidFill>
              </a:rPr>
              <a:t>If the F2F encounter occurs within 90 days of SOC </a:t>
            </a:r>
            <a:r>
              <a:rPr lang="en-US" sz="3600" b="1" dirty="0">
                <a:solidFill>
                  <a:srgbClr val="FFFFFF"/>
                </a:solidFill>
              </a:rPr>
              <a:t>BUT </a:t>
            </a:r>
            <a:r>
              <a:rPr lang="en-US" sz="3600" dirty="0">
                <a:solidFill>
                  <a:srgbClr val="FFFFFF"/>
                </a:solidFill>
              </a:rPr>
              <a:t>is not related to the primary reason for home health, there must be another F2F encounter within 30 days after the SOC </a:t>
            </a:r>
          </a:p>
          <a:p>
            <a:pPr marL="0" indent="0">
              <a:buNone/>
            </a:pPr>
            <a:endParaRPr lang="en-US" sz="2600" dirty="0">
              <a:solidFill>
                <a:srgbClr val="FFFFFF"/>
              </a:solidFill>
            </a:endParaRPr>
          </a:p>
        </p:txBody>
      </p:sp>
    </p:spTree>
    <p:extLst>
      <p:ext uri="{BB962C8B-B14F-4D97-AF65-F5344CB8AC3E}">
        <p14:creationId xmlns:p14="http://schemas.microsoft.com/office/powerpoint/2010/main" val="8532690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BF9988"/>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1F656AD-0288-8A46-B889-AEF740064214}"/>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Examples</a:t>
            </a:r>
          </a:p>
        </p:txBody>
      </p:sp>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F9988"/>
          </a:solidFill>
          <a:ln w="38100" cap="rnd">
            <a:solidFill>
              <a:srgbClr val="BF9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10;&#10;Description automatically generated">
            <a:extLst>
              <a:ext uri="{FF2B5EF4-FFF2-40B4-BE49-F238E27FC236}">
                <a16:creationId xmlns:a16="http://schemas.microsoft.com/office/drawing/2014/main" id="{D5194080-28B8-B149-92D2-C6E6CBD9AD23}"/>
              </a:ext>
            </a:extLst>
          </p:cNvPr>
          <p:cNvPicPr>
            <a:picLocks noGrp="1" noChangeAspect="1"/>
          </p:cNvPicPr>
          <p:nvPr>
            <p:ph idx="1"/>
          </p:nvPr>
        </p:nvPicPr>
        <p:blipFill>
          <a:blip r:embed="rId2"/>
          <a:stretch>
            <a:fillRect/>
          </a:stretch>
        </p:blipFill>
        <p:spPr>
          <a:xfrm>
            <a:off x="643467" y="1168517"/>
            <a:ext cx="5989160" cy="4057653"/>
          </a:xfrm>
          <a:prstGeom prst="rect">
            <a:avLst/>
          </a:prstGeom>
        </p:spPr>
      </p:pic>
    </p:spTree>
    <p:extLst>
      <p:ext uri="{BB962C8B-B14F-4D97-AF65-F5344CB8AC3E}">
        <p14:creationId xmlns:p14="http://schemas.microsoft.com/office/powerpoint/2010/main" val="381073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BF9988"/>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95AD76A-1C12-3844-BEA5-C7C553846C9E}"/>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Examples</a:t>
            </a:r>
          </a:p>
        </p:txBody>
      </p:sp>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F9988"/>
          </a:solidFill>
          <a:ln w="38100" cap="rnd">
            <a:solidFill>
              <a:srgbClr val="BF9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C5716623-9040-D94B-A49E-72506142BFA6}"/>
              </a:ext>
            </a:extLst>
          </p:cNvPr>
          <p:cNvPicPr>
            <a:picLocks noGrp="1" noChangeAspect="1"/>
          </p:cNvPicPr>
          <p:nvPr>
            <p:ph idx="1"/>
          </p:nvPr>
        </p:nvPicPr>
        <p:blipFill>
          <a:blip r:embed="rId2"/>
          <a:stretch>
            <a:fillRect/>
          </a:stretch>
        </p:blipFill>
        <p:spPr>
          <a:xfrm>
            <a:off x="643467" y="1191812"/>
            <a:ext cx="6015502" cy="4000308"/>
          </a:xfrm>
          <a:prstGeom prst="rect">
            <a:avLst/>
          </a:prstGeom>
        </p:spPr>
      </p:pic>
    </p:spTree>
    <p:extLst>
      <p:ext uri="{BB962C8B-B14F-4D97-AF65-F5344CB8AC3E}">
        <p14:creationId xmlns:p14="http://schemas.microsoft.com/office/powerpoint/2010/main" val="196374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2" name="Rectangle 11">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BF9988"/>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CFCC857-13D6-774C-96C4-936DD6F942B7}"/>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r>
              <a:rPr lang="en-US" sz="5800">
                <a:solidFill>
                  <a:srgbClr val="FFFFFF"/>
                </a:solidFill>
              </a:rPr>
              <a:t>Examples</a:t>
            </a:r>
          </a:p>
        </p:txBody>
      </p:sp>
      <p:sp>
        <p:nvSpPr>
          <p:cNvPr id="16"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F9988"/>
          </a:solidFill>
          <a:ln w="38100" cap="rnd">
            <a:solidFill>
              <a:srgbClr val="BF9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ext, letter, email&#10;&#10;Description automatically generated">
            <a:extLst>
              <a:ext uri="{FF2B5EF4-FFF2-40B4-BE49-F238E27FC236}">
                <a16:creationId xmlns:a16="http://schemas.microsoft.com/office/drawing/2014/main" id="{49596A1A-95B8-C246-83D3-1857BCCA049F}"/>
              </a:ext>
            </a:extLst>
          </p:cNvPr>
          <p:cNvPicPr>
            <a:picLocks noGrp="1" noChangeAspect="1"/>
          </p:cNvPicPr>
          <p:nvPr>
            <p:ph idx="1"/>
          </p:nvPr>
        </p:nvPicPr>
        <p:blipFill>
          <a:blip r:embed="rId2"/>
          <a:stretch>
            <a:fillRect/>
          </a:stretch>
        </p:blipFill>
        <p:spPr>
          <a:xfrm>
            <a:off x="643467" y="1435509"/>
            <a:ext cx="5965899" cy="3579537"/>
          </a:xfrm>
          <a:prstGeom prst="rect">
            <a:avLst/>
          </a:prstGeom>
        </p:spPr>
      </p:pic>
    </p:spTree>
    <p:extLst>
      <p:ext uri="{BB962C8B-B14F-4D97-AF65-F5344CB8AC3E}">
        <p14:creationId xmlns:p14="http://schemas.microsoft.com/office/powerpoint/2010/main" val="1505670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8F639-3F2D-4645-8EDB-575AF0E01F10}"/>
              </a:ext>
            </a:extLst>
          </p:cNvPr>
          <p:cNvSpPr>
            <a:spLocks noGrp="1"/>
          </p:cNvSpPr>
          <p:nvPr>
            <p:ph type="title"/>
          </p:nvPr>
        </p:nvSpPr>
        <p:spPr/>
        <p:txBody>
          <a:bodyPr/>
          <a:lstStyle/>
          <a:p>
            <a:r>
              <a:rPr lang="en-US" dirty="0"/>
              <a:t>Examples</a:t>
            </a:r>
          </a:p>
        </p:txBody>
      </p:sp>
      <p:pic>
        <p:nvPicPr>
          <p:cNvPr id="5" name="Content Placeholder 4" descr="Text, letter&#10;&#10;Description automatically generated">
            <a:extLst>
              <a:ext uri="{FF2B5EF4-FFF2-40B4-BE49-F238E27FC236}">
                <a16:creationId xmlns:a16="http://schemas.microsoft.com/office/drawing/2014/main" id="{A1016D12-DC7D-6D46-8C34-C3EB9541A9CA}"/>
              </a:ext>
            </a:extLst>
          </p:cNvPr>
          <p:cNvPicPr>
            <a:picLocks noGrp="1" noChangeAspect="1"/>
          </p:cNvPicPr>
          <p:nvPr>
            <p:ph idx="1"/>
          </p:nvPr>
        </p:nvPicPr>
        <p:blipFill>
          <a:blip r:embed="rId2"/>
          <a:stretch>
            <a:fillRect/>
          </a:stretch>
        </p:blipFill>
        <p:spPr>
          <a:xfrm>
            <a:off x="3474879" y="1928813"/>
            <a:ext cx="5242241" cy="4252912"/>
          </a:xfrm>
        </p:spPr>
      </p:pic>
    </p:spTree>
    <p:extLst>
      <p:ext uri="{BB962C8B-B14F-4D97-AF65-F5344CB8AC3E}">
        <p14:creationId xmlns:p14="http://schemas.microsoft.com/office/powerpoint/2010/main" val="3359448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B3190-CA47-B84C-8D0E-74D778F9B65D}"/>
              </a:ext>
            </a:extLst>
          </p:cNvPr>
          <p:cNvSpPr>
            <a:spLocks noGrp="1"/>
          </p:cNvSpPr>
          <p:nvPr>
            <p:ph type="title"/>
          </p:nvPr>
        </p:nvSpPr>
        <p:spPr/>
        <p:txBody>
          <a:bodyPr/>
          <a:lstStyle/>
          <a:p>
            <a:r>
              <a:rPr lang="en-US" dirty="0"/>
              <a:t>Examples</a:t>
            </a:r>
          </a:p>
        </p:txBody>
      </p:sp>
      <p:pic>
        <p:nvPicPr>
          <p:cNvPr id="5" name="Content Placeholder 4" descr="Table&#10;&#10;Description automatically generated">
            <a:extLst>
              <a:ext uri="{FF2B5EF4-FFF2-40B4-BE49-F238E27FC236}">
                <a16:creationId xmlns:a16="http://schemas.microsoft.com/office/drawing/2014/main" id="{2A7A6398-5783-D541-9937-F8B67936EC6F}"/>
              </a:ext>
            </a:extLst>
          </p:cNvPr>
          <p:cNvPicPr>
            <a:picLocks noGrp="1" noChangeAspect="1"/>
          </p:cNvPicPr>
          <p:nvPr>
            <p:ph idx="1"/>
          </p:nvPr>
        </p:nvPicPr>
        <p:blipFill>
          <a:blip r:embed="rId2"/>
          <a:stretch>
            <a:fillRect/>
          </a:stretch>
        </p:blipFill>
        <p:spPr>
          <a:xfrm>
            <a:off x="1207401" y="1928813"/>
            <a:ext cx="9777197" cy="4252912"/>
          </a:xfrm>
        </p:spPr>
      </p:pic>
    </p:spTree>
    <p:extLst>
      <p:ext uri="{BB962C8B-B14F-4D97-AF65-F5344CB8AC3E}">
        <p14:creationId xmlns:p14="http://schemas.microsoft.com/office/powerpoint/2010/main" val="285818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EBDD1931-9E86-4402-9A68-33A2D9EFB1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3" name="Rectangle 12">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A0BFF5-5FC8-0E40-BA4E-36FB5730E3AB}"/>
              </a:ext>
            </a:extLst>
          </p:cNvPr>
          <p:cNvSpPr>
            <a:spLocks noGrp="1"/>
          </p:cNvSpPr>
          <p:nvPr>
            <p:ph type="title"/>
          </p:nvPr>
        </p:nvSpPr>
        <p:spPr>
          <a:xfrm>
            <a:off x="640080" y="325369"/>
            <a:ext cx="4368602" cy="1956841"/>
          </a:xfrm>
        </p:spPr>
        <p:txBody>
          <a:bodyPr vert="horz" lIns="91440" tIns="45720" rIns="91440" bIns="45720" rtlCol="0" anchor="b">
            <a:normAutofit/>
          </a:bodyPr>
          <a:lstStyle/>
          <a:p>
            <a:pPr>
              <a:lnSpc>
                <a:spcPct val="90000"/>
              </a:lnSpc>
            </a:pPr>
            <a:r>
              <a:rPr lang="en-US" sz="6600"/>
              <a:t>F2F Overview </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563839"/>
            <a:ext cx="3931920" cy="27432"/>
          </a:xfrm>
          <a:custGeom>
            <a:avLst/>
            <a:gdLst>
              <a:gd name="connsiteX0" fmla="*/ 0 w 3931920"/>
              <a:gd name="connsiteY0" fmla="*/ 0 h 27432"/>
              <a:gd name="connsiteX1" fmla="*/ 733958 w 3931920"/>
              <a:gd name="connsiteY1" fmla="*/ 0 h 27432"/>
              <a:gd name="connsiteX2" fmla="*/ 1428598 w 3931920"/>
              <a:gd name="connsiteY2" fmla="*/ 0 h 27432"/>
              <a:gd name="connsiteX3" fmla="*/ 2123237 w 3931920"/>
              <a:gd name="connsiteY3" fmla="*/ 0 h 27432"/>
              <a:gd name="connsiteX4" fmla="*/ 2660599 w 3931920"/>
              <a:gd name="connsiteY4" fmla="*/ 0 h 27432"/>
              <a:gd name="connsiteX5" fmla="*/ 3237281 w 3931920"/>
              <a:gd name="connsiteY5" fmla="*/ 0 h 27432"/>
              <a:gd name="connsiteX6" fmla="*/ 3931920 w 3931920"/>
              <a:gd name="connsiteY6" fmla="*/ 0 h 27432"/>
              <a:gd name="connsiteX7" fmla="*/ 3931920 w 3931920"/>
              <a:gd name="connsiteY7" fmla="*/ 27432 h 27432"/>
              <a:gd name="connsiteX8" fmla="*/ 3276600 w 3931920"/>
              <a:gd name="connsiteY8" fmla="*/ 27432 h 27432"/>
              <a:gd name="connsiteX9" fmla="*/ 2739238 w 3931920"/>
              <a:gd name="connsiteY9" fmla="*/ 27432 h 27432"/>
              <a:gd name="connsiteX10" fmla="*/ 2201875 w 3931920"/>
              <a:gd name="connsiteY10" fmla="*/ 27432 h 27432"/>
              <a:gd name="connsiteX11" fmla="*/ 1507236 w 3931920"/>
              <a:gd name="connsiteY11" fmla="*/ 27432 h 27432"/>
              <a:gd name="connsiteX12" fmla="*/ 930554 w 3931920"/>
              <a:gd name="connsiteY12" fmla="*/ 27432 h 27432"/>
              <a:gd name="connsiteX13" fmla="*/ 0 w 3931920"/>
              <a:gd name="connsiteY13" fmla="*/ 27432 h 27432"/>
              <a:gd name="connsiteX14" fmla="*/ 0 w 3931920"/>
              <a:gd name="connsiteY14"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31920" h="27432" fill="none" extrusionOk="0">
                <a:moveTo>
                  <a:pt x="0" y="0"/>
                </a:moveTo>
                <a:cubicBezTo>
                  <a:pt x="245351" y="16874"/>
                  <a:pt x="509174" y="13736"/>
                  <a:pt x="733958" y="0"/>
                </a:cubicBezTo>
                <a:cubicBezTo>
                  <a:pt x="958742" y="-13736"/>
                  <a:pt x="1245406" y="-17215"/>
                  <a:pt x="1428598" y="0"/>
                </a:cubicBezTo>
                <a:cubicBezTo>
                  <a:pt x="1611790" y="17215"/>
                  <a:pt x="1930525" y="20562"/>
                  <a:pt x="2123237" y="0"/>
                </a:cubicBezTo>
                <a:cubicBezTo>
                  <a:pt x="2315949" y="-20562"/>
                  <a:pt x="2485508" y="11332"/>
                  <a:pt x="2660599" y="0"/>
                </a:cubicBezTo>
                <a:cubicBezTo>
                  <a:pt x="2835690" y="-11332"/>
                  <a:pt x="3075198" y="-14809"/>
                  <a:pt x="3237281" y="0"/>
                </a:cubicBezTo>
                <a:cubicBezTo>
                  <a:pt x="3399364" y="14809"/>
                  <a:pt x="3745084" y="-4992"/>
                  <a:pt x="3931920" y="0"/>
                </a:cubicBezTo>
                <a:cubicBezTo>
                  <a:pt x="3930963" y="8431"/>
                  <a:pt x="3931571" y="14612"/>
                  <a:pt x="3931920" y="27432"/>
                </a:cubicBezTo>
                <a:cubicBezTo>
                  <a:pt x="3765435" y="40792"/>
                  <a:pt x="3452398" y="38703"/>
                  <a:pt x="3276600" y="27432"/>
                </a:cubicBezTo>
                <a:cubicBezTo>
                  <a:pt x="3100802" y="16161"/>
                  <a:pt x="2914889" y="26998"/>
                  <a:pt x="2739238" y="27432"/>
                </a:cubicBezTo>
                <a:cubicBezTo>
                  <a:pt x="2563587" y="27866"/>
                  <a:pt x="2395484" y="39154"/>
                  <a:pt x="2201875" y="27432"/>
                </a:cubicBezTo>
                <a:cubicBezTo>
                  <a:pt x="2008266" y="15710"/>
                  <a:pt x="1781367" y="4899"/>
                  <a:pt x="1507236" y="27432"/>
                </a:cubicBezTo>
                <a:cubicBezTo>
                  <a:pt x="1233105" y="49965"/>
                  <a:pt x="1075495" y="47542"/>
                  <a:pt x="930554" y="27432"/>
                </a:cubicBezTo>
                <a:cubicBezTo>
                  <a:pt x="785613" y="7322"/>
                  <a:pt x="268930" y="30433"/>
                  <a:pt x="0" y="27432"/>
                </a:cubicBezTo>
                <a:cubicBezTo>
                  <a:pt x="226" y="18208"/>
                  <a:pt x="-648" y="12891"/>
                  <a:pt x="0" y="0"/>
                </a:cubicBezTo>
                <a:close/>
              </a:path>
              <a:path w="3931920" h="27432" stroke="0" extrusionOk="0">
                <a:moveTo>
                  <a:pt x="0" y="0"/>
                </a:moveTo>
                <a:cubicBezTo>
                  <a:pt x="278269" y="4786"/>
                  <a:pt x="349028" y="-10422"/>
                  <a:pt x="616001" y="0"/>
                </a:cubicBezTo>
                <a:cubicBezTo>
                  <a:pt x="882974" y="10422"/>
                  <a:pt x="931617" y="-15515"/>
                  <a:pt x="1153363" y="0"/>
                </a:cubicBezTo>
                <a:cubicBezTo>
                  <a:pt x="1375109" y="15515"/>
                  <a:pt x="1704089" y="-3631"/>
                  <a:pt x="1887322" y="0"/>
                </a:cubicBezTo>
                <a:cubicBezTo>
                  <a:pt x="2070555" y="3631"/>
                  <a:pt x="2344155" y="2213"/>
                  <a:pt x="2503322" y="0"/>
                </a:cubicBezTo>
                <a:cubicBezTo>
                  <a:pt x="2662489" y="-2213"/>
                  <a:pt x="2976859" y="26691"/>
                  <a:pt x="3119323" y="0"/>
                </a:cubicBezTo>
                <a:cubicBezTo>
                  <a:pt x="3261787" y="-26691"/>
                  <a:pt x="3588171" y="-28651"/>
                  <a:pt x="3931920" y="0"/>
                </a:cubicBezTo>
                <a:cubicBezTo>
                  <a:pt x="3930565" y="9524"/>
                  <a:pt x="3930718" y="13975"/>
                  <a:pt x="3931920" y="27432"/>
                </a:cubicBezTo>
                <a:cubicBezTo>
                  <a:pt x="3664329" y="4021"/>
                  <a:pt x="3437686" y="14511"/>
                  <a:pt x="3276600" y="27432"/>
                </a:cubicBezTo>
                <a:cubicBezTo>
                  <a:pt x="3115514" y="40353"/>
                  <a:pt x="2913592" y="48967"/>
                  <a:pt x="2739238" y="27432"/>
                </a:cubicBezTo>
                <a:cubicBezTo>
                  <a:pt x="2564884" y="5897"/>
                  <a:pt x="2294049" y="39820"/>
                  <a:pt x="2083918" y="27432"/>
                </a:cubicBezTo>
                <a:cubicBezTo>
                  <a:pt x="1873787" y="15044"/>
                  <a:pt x="1718903" y="21388"/>
                  <a:pt x="1428598" y="27432"/>
                </a:cubicBezTo>
                <a:cubicBezTo>
                  <a:pt x="1138293" y="33476"/>
                  <a:pt x="952209" y="50441"/>
                  <a:pt x="812597" y="27432"/>
                </a:cubicBezTo>
                <a:cubicBezTo>
                  <a:pt x="672985" y="4423"/>
                  <a:pt x="305800" y="28240"/>
                  <a:pt x="0" y="27432"/>
                </a:cubicBezTo>
                <a:cubicBezTo>
                  <a:pt x="-800" y="16780"/>
                  <a:pt x="-583" y="12910"/>
                  <a:pt x="0" y="0"/>
                </a:cubicBezTo>
                <a:close/>
              </a:path>
            </a:pathLst>
          </a:custGeom>
          <a:solidFill>
            <a:srgbClr val="BF9988"/>
          </a:solidFill>
          <a:ln w="38100" cap="rnd">
            <a:solidFill>
              <a:srgbClr val="BF9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00C9BA21-8E1D-7847-8083-954E8252965B}"/>
              </a:ext>
            </a:extLst>
          </p:cNvPr>
          <p:cNvSpPr>
            <a:spLocks noGrp="1"/>
          </p:cNvSpPr>
          <p:nvPr>
            <p:ph sz="half" idx="2"/>
          </p:nvPr>
        </p:nvSpPr>
        <p:spPr>
          <a:xfrm>
            <a:off x="640080" y="2872899"/>
            <a:ext cx="4243589" cy="3320668"/>
          </a:xfrm>
        </p:spPr>
        <p:txBody>
          <a:bodyPr vert="horz" lIns="91440" tIns="45720" rIns="91440" bIns="45720" rtlCol="0">
            <a:normAutofit/>
          </a:bodyPr>
          <a:lstStyle/>
          <a:p>
            <a:pPr>
              <a:lnSpc>
                <a:spcPct val="100000"/>
              </a:lnSpc>
            </a:pPr>
            <a:r>
              <a:rPr lang="en-US" sz="1800"/>
              <a:t>Mandated by the Affordable Care Act (2010) </a:t>
            </a:r>
          </a:p>
          <a:p>
            <a:pPr>
              <a:lnSpc>
                <a:spcPct val="100000"/>
              </a:lnSpc>
            </a:pPr>
            <a:r>
              <a:rPr lang="en-US" sz="1800"/>
              <a:t>Required for SOC home health certifications on or after Jan. 1, 2011 </a:t>
            </a:r>
          </a:p>
          <a:p>
            <a:pPr>
              <a:lnSpc>
                <a:spcPct val="100000"/>
              </a:lnSpc>
            </a:pPr>
            <a:r>
              <a:rPr lang="en-US" sz="1800"/>
              <a:t>F2F is condition of payment, NOT a condition of participation </a:t>
            </a:r>
          </a:p>
          <a:p>
            <a:pPr>
              <a:lnSpc>
                <a:spcPct val="100000"/>
              </a:lnSpc>
            </a:pPr>
            <a:r>
              <a:rPr lang="en-US" sz="1800"/>
              <a:t>Agency can be denied payment even if all other conditions are met </a:t>
            </a:r>
          </a:p>
          <a:p>
            <a:pPr>
              <a:lnSpc>
                <a:spcPct val="100000"/>
              </a:lnSpc>
            </a:pPr>
            <a:r>
              <a:rPr lang="en-US" sz="1800"/>
              <a:t>The F2F requirement ensures that the orders and certification for home health services are based on a physician’s current knowledge of the patient’s clinical condition </a:t>
            </a:r>
          </a:p>
          <a:p>
            <a:pPr>
              <a:lnSpc>
                <a:spcPct val="100000"/>
              </a:lnSpc>
            </a:pPr>
            <a:endParaRPr lang="en-US" sz="1800"/>
          </a:p>
        </p:txBody>
      </p:sp>
      <p:pic>
        <p:nvPicPr>
          <p:cNvPr id="6" name="Content Placeholder 5" descr="A picture containing text&#10;&#10;Description automatically generated">
            <a:extLst>
              <a:ext uri="{FF2B5EF4-FFF2-40B4-BE49-F238E27FC236}">
                <a16:creationId xmlns:a16="http://schemas.microsoft.com/office/drawing/2014/main" id="{2A596723-5F13-BF48-9C8B-917D01DFB317}"/>
              </a:ext>
            </a:extLst>
          </p:cNvPr>
          <p:cNvPicPr>
            <a:picLocks noGrp="1" noChangeAspect="1"/>
          </p:cNvPicPr>
          <p:nvPr>
            <p:ph sz="half" idx="1"/>
          </p:nvPr>
        </p:nvPicPr>
        <p:blipFill rotWithShape="1">
          <a:blip r:embed="rId2"/>
          <a:srcRect l="21065" r="18753"/>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583758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4A4D-7973-9544-B4D0-AB3B5F84F720}"/>
              </a:ext>
            </a:extLst>
          </p:cNvPr>
          <p:cNvSpPr>
            <a:spLocks noGrp="1"/>
          </p:cNvSpPr>
          <p:nvPr>
            <p:ph type="title"/>
          </p:nvPr>
        </p:nvSpPr>
        <p:spPr/>
        <p:txBody>
          <a:bodyPr/>
          <a:lstStyle/>
          <a:p>
            <a:r>
              <a:rPr lang="en-US" dirty="0"/>
              <a:t>Examples </a:t>
            </a:r>
          </a:p>
        </p:txBody>
      </p:sp>
      <p:pic>
        <p:nvPicPr>
          <p:cNvPr id="9" name="Content Placeholder 8" descr="Text&#10;&#10;Description automatically generated">
            <a:extLst>
              <a:ext uri="{FF2B5EF4-FFF2-40B4-BE49-F238E27FC236}">
                <a16:creationId xmlns:a16="http://schemas.microsoft.com/office/drawing/2014/main" id="{21717A43-A6AA-2842-9992-451B0EC6F311}"/>
              </a:ext>
            </a:extLst>
          </p:cNvPr>
          <p:cNvPicPr>
            <a:picLocks noGrp="1" noChangeAspect="1"/>
          </p:cNvPicPr>
          <p:nvPr>
            <p:ph idx="1"/>
          </p:nvPr>
        </p:nvPicPr>
        <p:blipFill>
          <a:blip r:embed="rId2"/>
          <a:stretch>
            <a:fillRect/>
          </a:stretch>
        </p:blipFill>
        <p:spPr>
          <a:xfrm>
            <a:off x="3474879" y="1928813"/>
            <a:ext cx="5242241" cy="4252912"/>
          </a:xfrm>
        </p:spPr>
      </p:pic>
    </p:spTree>
    <p:extLst>
      <p:ext uri="{BB962C8B-B14F-4D97-AF65-F5344CB8AC3E}">
        <p14:creationId xmlns:p14="http://schemas.microsoft.com/office/powerpoint/2010/main" val="4628410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7D32CF-4AED-CD4D-8CF3-8FA7EAC59B27}"/>
              </a:ext>
            </a:extLst>
          </p:cNvPr>
          <p:cNvSpPr>
            <a:spLocks noGrp="1"/>
          </p:cNvSpPr>
          <p:nvPr>
            <p:ph type="title"/>
          </p:nvPr>
        </p:nvSpPr>
        <p:spPr>
          <a:xfrm>
            <a:off x="841248" y="548640"/>
            <a:ext cx="3419540" cy="5431536"/>
          </a:xfrm>
        </p:spPr>
        <p:txBody>
          <a:bodyPr>
            <a:normAutofit/>
          </a:bodyPr>
          <a:lstStyle/>
          <a:p>
            <a:r>
              <a:rPr lang="en-US" sz="5100" dirty="0"/>
              <a:t>Strategies </a:t>
            </a:r>
          </a:p>
        </p:txBody>
      </p:sp>
      <p:sp>
        <p:nvSpPr>
          <p:cNvPr id="10" name="Rectangle 6">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39411"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rgbClr val="BF9988"/>
          </a:solidFill>
          <a:ln w="41275" cap="rnd">
            <a:solidFill>
              <a:srgbClr val="BF9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052F1C1-B4E3-C641-88BF-85B011E60C6C}"/>
              </a:ext>
            </a:extLst>
          </p:cNvPr>
          <p:cNvSpPr>
            <a:spLocks noGrp="1"/>
          </p:cNvSpPr>
          <p:nvPr>
            <p:ph idx="1"/>
          </p:nvPr>
        </p:nvSpPr>
        <p:spPr>
          <a:xfrm>
            <a:off x="5298595" y="552091"/>
            <a:ext cx="6052158" cy="5431536"/>
          </a:xfrm>
        </p:spPr>
        <p:txBody>
          <a:bodyPr anchor="ctr">
            <a:normAutofit/>
          </a:bodyPr>
          <a:lstStyle/>
          <a:p>
            <a:pPr>
              <a:lnSpc>
                <a:spcPct val="100000"/>
              </a:lnSpc>
            </a:pPr>
            <a:r>
              <a:rPr lang="en-US" dirty="0"/>
              <a:t>Contact the MD for an attestation statement to update the F2F information if documentation does not match primary reason for home care </a:t>
            </a:r>
          </a:p>
          <a:p>
            <a:pPr marL="0" indent="0">
              <a:lnSpc>
                <a:spcPct val="100000"/>
              </a:lnSpc>
              <a:buNone/>
            </a:pPr>
            <a:r>
              <a:rPr lang="en-US" i="1" dirty="0"/>
              <a:t>Example: MD F2F states muscle weakness, recurrent falls. Comprehensive assessment reveals patient has Parkinson’s disease and neuropathy. </a:t>
            </a:r>
          </a:p>
          <a:p>
            <a:pPr>
              <a:lnSpc>
                <a:spcPct val="100000"/>
              </a:lnSpc>
            </a:pPr>
            <a:r>
              <a:rPr lang="en-US" dirty="0"/>
              <a:t>Notify MD of need for additional services that may not be included on the F2F and generate a verbal order updating the primary reason for home care </a:t>
            </a:r>
          </a:p>
          <a:p>
            <a:pPr marL="0" indent="0">
              <a:lnSpc>
                <a:spcPct val="100000"/>
              </a:lnSpc>
              <a:buNone/>
            </a:pPr>
            <a:r>
              <a:rPr lang="en-US" dirty="0"/>
              <a:t> </a:t>
            </a:r>
            <a:r>
              <a:rPr lang="en-US" i="1" dirty="0"/>
              <a:t>Example: PT only ordered at SOC but found the have unstable blood sugars with multiple new meds </a:t>
            </a:r>
          </a:p>
          <a:p>
            <a:pPr marL="0" indent="0">
              <a:lnSpc>
                <a:spcPct val="100000"/>
              </a:lnSpc>
              <a:buNone/>
            </a:pPr>
            <a:endParaRPr lang="en-US" dirty="0"/>
          </a:p>
        </p:txBody>
      </p:sp>
    </p:spTree>
    <p:extLst>
      <p:ext uri="{BB962C8B-B14F-4D97-AF65-F5344CB8AC3E}">
        <p14:creationId xmlns:p14="http://schemas.microsoft.com/office/powerpoint/2010/main" val="33268533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F9988"/>
          </a:solidFill>
          <a:ln w="25400">
            <a:solidFill>
              <a:srgbClr val="BF9988"/>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15E4EF-36D9-6C4E-BD24-8BB9DADC762C}"/>
              </a:ext>
            </a:extLst>
          </p:cNvPr>
          <p:cNvSpPr>
            <a:spLocks noGrp="1"/>
          </p:cNvSpPr>
          <p:nvPr>
            <p:ph type="title"/>
          </p:nvPr>
        </p:nvSpPr>
        <p:spPr>
          <a:xfrm>
            <a:off x="1151467" y="887973"/>
            <a:ext cx="9889067" cy="1325563"/>
          </a:xfrm>
        </p:spPr>
        <p:txBody>
          <a:bodyPr>
            <a:normAutofit/>
          </a:bodyPr>
          <a:lstStyle/>
          <a:p>
            <a:r>
              <a:rPr lang="en-US" sz="6600">
                <a:solidFill>
                  <a:schemeClr val="bg1"/>
                </a:solidFill>
              </a:rPr>
              <a:t>Strategies (Cont.)</a:t>
            </a:r>
          </a:p>
        </p:txBody>
      </p:sp>
      <p:sp>
        <p:nvSpPr>
          <p:cNvPr id="12"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C3E3BEC-EDBC-9645-A859-6B18BB848DC5}"/>
              </a:ext>
            </a:extLst>
          </p:cNvPr>
          <p:cNvSpPr>
            <a:spLocks noGrp="1"/>
          </p:cNvSpPr>
          <p:nvPr>
            <p:ph idx="1"/>
          </p:nvPr>
        </p:nvSpPr>
        <p:spPr>
          <a:xfrm>
            <a:off x="1151467" y="2607733"/>
            <a:ext cx="9889067" cy="3285067"/>
          </a:xfrm>
        </p:spPr>
        <p:txBody>
          <a:bodyPr>
            <a:normAutofit/>
          </a:bodyPr>
          <a:lstStyle/>
          <a:p>
            <a:pPr>
              <a:lnSpc>
                <a:spcPct val="100000"/>
              </a:lnSpc>
            </a:pPr>
            <a:r>
              <a:rPr lang="en-US" sz="1800" dirty="0">
                <a:solidFill>
                  <a:schemeClr val="bg1"/>
                </a:solidFill>
              </a:rPr>
              <a:t>Make sure dates on F2F are congruent with actual visit note date • If dates do not match, claim can be denied </a:t>
            </a:r>
          </a:p>
          <a:p>
            <a:pPr>
              <a:lnSpc>
                <a:spcPct val="100000"/>
              </a:lnSpc>
            </a:pPr>
            <a:r>
              <a:rPr lang="en-US" sz="1800" dirty="0">
                <a:solidFill>
                  <a:schemeClr val="bg1"/>
                </a:solidFill>
              </a:rPr>
              <a:t> Start with an effective referral </a:t>
            </a:r>
          </a:p>
          <a:p>
            <a:pPr>
              <a:lnSpc>
                <a:spcPct val="100000"/>
              </a:lnSpc>
            </a:pPr>
            <a:r>
              <a:rPr lang="en-US" sz="1800" dirty="0">
                <a:solidFill>
                  <a:schemeClr val="bg1"/>
                </a:solidFill>
              </a:rPr>
              <a:t>Order for HH services </a:t>
            </a:r>
          </a:p>
          <a:p>
            <a:pPr>
              <a:lnSpc>
                <a:spcPct val="100000"/>
              </a:lnSpc>
            </a:pPr>
            <a:r>
              <a:rPr lang="en-US" sz="1800" dirty="0">
                <a:solidFill>
                  <a:schemeClr val="bg1"/>
                </a:solidFill>
              </a:rPr>
              <a:t>Verify who will be the certifying physician </a:t>
            </a:r>
          </a:p>
          <a:p>
            <a:pPr>
              <a:lnSpc>
                <a:spcPct val="100000"/>
              </a:lnSpc>
            </a:pPr>
            <a:r>
              <a:rPr lang="en-US" sz="1800" dirty="0">
                <a:solidFill>
                  <a:schemeClr val="bg1"/>
                </a:solidFill>
              </a:rPr>
              <a:t>Documentation supporting the need for skilled service and homebound status </a:t>
            </a:r>
          </a:p>
          <a:p>
            <a:pPr>
              <a:lnSpc>
                <a:spcPct val="100000"/>
              </a:lnSpc>
            </a:pPr>
            <a:r>
              <a:rPr lang="en-US" sz="1800" dirty="0">
                <a:solidFill>
                  <a:schemeClr val="bg1"/>
                </a:solidFill>
              </a:rPr>
              <a:t>F2F encounter documentation </a:t>
            </a:r>
          </a:p>
          <a:p>
            <a:pPr>
              <a:lnSpc>
                <a:spcPct val="100000"/>
              </a:lnSpc>
            </a:pPr>
            <a:r>
              <a:rPr lang="en-US" sz="1800" dirty="0">
                <a:solidFill>
                  <a:schemeClr val="bg1"/>
                </a:solidFill>
              </a:rPr>
              <a:t>Have a process in place to monitor for pending F2F visits </a:t>
            </a:r>
          </a:p>
          <a:p>
            <a:pPr>
              <a:lnSpc>
                <a:spcPct val="100000"/>
              </a:lnSpc>
            </a:pPr>
            <a:r>
              <a:rPr lang="en-US" sz="1800" dirty="0">
                <a:solidFill>
                  <a:schemeClr val="bg1"/>
                </a:solidFill>
              </a:rPr>
              <a:t>Also have a policy to assess for scheduled F2F visits and have agency assist patient/CG with making appointments if not scheduled </a:t>
            </a:r>
          </a:p>
          <a:p>
            <a:pPr>
              <a:lnSpc>
                <a:spcPct val="100000"/>
              </a:lnSpc>
            </a:pPr>
            <a:endParaRPr lang="en-US" sz="1800" dirty="0">
              <a:solidFill>
                <a:schemeClr val="bg1"/>
              </a:solidFill>
            </a:endParaRPr>
          </a:p>
        </p:txBody>
      </p:sp>
    </p:spTree>
    <p:extLst>
      <p:ext uri="{BB962C8B-B14F-4D97-AF65-F5344CB8AC3E}">
        <p14:creationId xmlns:p14="http://schemas.microsoft.com/office/powerpoint/2010/main" val="40418587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35642-7FCA-7E45-83CE-0C461AE72839}"/>
              </a:ext>
            </a:extLst>
          </p:cNvPr>
          <p:cNvSpPr>
            <a:spLocks noGrp="1"/>
          </p:cNvSpPr>
          <p:nvPr>
            <p:ph type="title"/>
          </p:nvPr>
        </p:nvSpPr>
        <p:spPr/>
        <p:txBody>
          <a:bodyPr/>
          <a:lstStyle/>
          <a:p>
            <a:r>
              <a:rPr lang="en-US" dirty="0"/>
              <a:t>Strategies Cont. </a:t>
            </a:r>
          </a:p>
        </p:txBody>
      </p:sp>
      <p:sp>
        <p:nvSpPr>
          <p:cNvPr id="3" name="Content Placeholder 2">
            <a:extLst>
              <a:ext uri="{FF2B5EF4-FFF2-40B4-BE49-F238E27FC236}">
                <a16:creationId xmlns:a16="http://schemas.microsoft.com/office/drawing/2014/main" id="{1C51F39D-A59E-A347-8948-C7EC584F9180}"/>
              </a:ext>
            </a:extLst>
          </p:cNvPr>
          <p:cNvSpPr>
            <a:spLocks noGrp="1"/>
          </p:cNvSpPr>
          <p:nvPr>
            <p:ph idx="1"/>
          </p:nvPr>
        </p:nvSpPr>
        <p:spPr/>
        <p:txBody>
          <a:bodyPr/>
          <a:lstStyle/>
          <a:p>
            <a:r>
              <a:rPr lang="en-US" dirty="0"/>
              <a:t>When Veronica calls to confirm physician, ask when they last time they were seen - if it is within the 90 days prior to admission – request progress notes from that encounter. </a:t>
            </a:r>
          </a:p>
          <a:p>
            <a:r>
              <a:rPr lang="en-US" dirty="0"/>
              <a:t>All RN’s are required to confirm the date of the follow-up appointment at SOC. This needs to be dated in the clinical record. If the patient does not have a follow-up appointment, please assist with scheduling this. </a:t>
            </a:r>
          </a:p>
          <a:p>
            <a:r>
              <a:rPr lang="en-US" dirty="0"/>
              <a:t>Once the follow-up visit is confirmed – on the skilled nursing note proceeding the visit – a notation must be made on the details indicating that date – the nurse or supervisor should call and request the clinical record. </a:t>
            </a:r>
          </a:p>
        </p:txBody>
      </p:sp>
    </p:spTree>
    <p:extLst>
      <p:ext uri="{BB962C8B-B14F-4D97-AF65-F5344CB8AC3E}">
        <p14:creationId xmlns:p14="http://schemas.microsoft.com/office/powerpoint/2010/main" val="4206791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8" name="Rectangle 11">
            <a:extLst>
              <a:ext uri="{FF2B5EF4-FFF2-40B4-BE49-F238E27FC236}">
                <a16:creationId xmlns:a16="http://schemas.microsoft.com/office/drawing/2014/main" id="{76906711-0AFB-47DD-A4B6-4E94B38B8C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3">
            <a:extLst>
              <a:ext uri="{FF2B5EF4-FFF2-40B4-BE49-F238E27FC236}">
                <a16:creationId xmlns:a16="http://schemas.microsoft.com/office/drawing/2014/main" id="{AA91F649-894C-41F6-A21D-3D1AC558E9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877832"/>
          </a:xfrm>
          <a:custGeom>
            <a:avLst/>
            <a:gdLst>
              <a:gd name="connsiteX0" fmla="*/ 6789701 w 12192000"/>
              <a:gd name="connsiteY0" fmla="*/ 2809623 h 2877832"/>
              <a:gd name="connsiteX1" fmla="*/ 6788702 w 12192000"/>
              <a:gd name="connsiteY1" fmla="*/ 2809701 h 2877832"/>
              <a:gd name="connsiteX2" fmla="*/ 6788476 w 12192000"/>
              <a:gd name="connsiteY2" fmla="*/ 2810235 h 2877832"/>
              <a:gd name="connsiteX3" fmla="*/ 0 w 12192000"/>
              <a:gd name="connsiteY3" fmla="*/ 0 h 2877832"/>
              <a:gd name="connsiteX4" fmla="*/ 12192000 w 12192000"/>
              <a:gd name="connsiteY4" fmla="*/ 0 h 2877832"/>
              <a:gd name="connsiteX5" fmla="*/ 12192000 w 12192000"/>
              <a:gd name="connsiteY5" fmla="*/ 1915388 h 2877832"/>
              <a:gd name="connsiteX6" fmla="*/ 12061096 w 12192000"/>
              <a:gd name="connsiteY6" fmla="*/ 1954428 h 2877832"/>
              <a:gd name="connsiteX7" fmla="*/ 11676800 w 12192000"/>
              <a:gd name="connsiteY7" fmla="*/ 2058003 h 2877832"/>
              <a:gd name="connsiteX8" fmla="*/ 10425355 w 12192000"/>
              <a:gd name="connsiteY8" fmla="*/ 2341542 h 2877832"/>
              <a:gd name="connsiteX9" fmla="*/ 9424022 w 12192000"/>
              <a:gd name="connsiteY9" fmla="*/ 2516704 h 2877832"/>
              <a:gd name="connsiteX10" fmla="*/ 8458419 w 12192000"/>
              <a:gd name="connsiteY10" fmla="*/ 2650405 h 2877832"/>
              <a:gd name="connsiteX11" fmla="*/ 7715970 w 12192000"/>
              <a:gd name="connsiteY11" fmla="*/ 2730352 h 2877832"/>
              <a:gd name="connsiteX12" fmla="*/ 6951716 w 12192000"/>
              <a:gd name="connsiteY12" fmla="*/ 2796132 h 2877832"/>
              <a:gd name="connsiteX13" fmla="*/ 6936303 w 12192000"/>
              <a:gd name="connsiteY13" fmla="*/ 2798203 h 2877832"/>
              <a:gd name="connsiteX14" fmla="*/ 6790448 w 12192000"/>
              <a:gd name="connsiteY14" fmla="*/ 2809564 h 2877832"/>
              <a:gd name="connsiteX15" fmla="*/ 6799941 w 12192000"/>
              <a:gd name="connsiteY15" fmla="*/ 2811384 h 2877832"/>
              <a:gd name="connsiteX16" fmla="*/ 6835432 w 12192000"/>
              <a:gd name="connsiteY16" fmla="*/ 2809677 h 2877832"/>
              <a:gd name="connsiteX17" fmla="*/ 6884003 w 12192000"/>
              <a:gd name="connsiteY17" fmla="*/ 2806699 h 2877832"/>
              <a:gd name="connsiteX18" fmla="*/ 7578771 w 12192000"/>
              <a:gd name="connsiteY18" fmla="*/ 2774172 h 2877832"/>
              <a:gd name="connsiteX19" fmla="*/ 8623845 w 12192000"/>
              <a:gd name="connsiteY19" fmla="*/ 2687275 h 2877832"/>
              <a:gd name="connsiteX20" fmla="*/ 9479970 w 12192000"/>
              <a:gd name="connsiteY20" fmla="*/ 2583369 h 2877832"/>
              <a:gd name="connsiteX21" fmla="*/ 10629308 w 12192000"/>
              <a:gd name="connsiteY21" fmla="*/ 2389212 h 2877832"/>
              <a:gd name="connsiteX22" fmla="*/ 11998498 w 12192000"/>
              <a:gd name="connsiteY22" fmla="*/ 2063218 h 2877832"/>
              <a:gd name="connsiteX23" fmla="*/ 12192000 w 12192000"/>
              <a:gd name="connsiteY23" fmla="*/ 2006219 h 2877832"/>
              <a:gd name="connsiteX24" fmla="*/ 12192000 w 12192000"/>
              <a:gd name="connsiteY24" fmla="*/ 2060956 h 2877832"/>
              <a:gd name="connsiteX25" fmla="*/ 11829257 w 12192000"/>
              <a:gd name="connsiteY25" fmla="*/ 2166255 h 2877832"/>
              <a:gd name="connsiteX26" fmla="*/ 10939183 w 12192000"/>
              <a:gd name="connsiteY26" fmla="*/ 2380770 h 2877832"/>
              <a:gd name="connsiteX27" fmla="*/ 9985530 w 12192000"/>
              <a:gd name="connsiteY27" fmla="*/ 2560775 h 2877832"/>
              <a:gd name="connsiteX28" fmla="*/ 9186882 w 12192000"/>
              <a:gd name="connsiteY28" fmla="*/ 2676722 h 2877832"/>
              <a:gd name="connsiteX29" fmla="*/ 8578198 w 12192000"/>
              <a:gd name="connsiteY29" fmla="*/ 2746241 h 2877832"/>
              <a:gd name="connsiteX30" fmla="*/ 7864358 w 12192000"/>
              <a:gd name="connsiteY30" fmla="*/ 2807692 h 2877832"/>
              <a:gd name="connsiteX31" fmla="*/ 6935502 w 12192000"/>
              <a:gd name="connsiteY31" fmla="*/ 2859086 h 2877832"/>
              <a:gd name="connsiteX32" fmla="*/ 6477750 w 12192000"/>
              <a:gd name="connsiteY32" fmla="*/ 2872989 h 2877832"/>
              <a:gd name="connsiteX33" fmla="*/ 6362294 w 12192000"/>
              <a:gd name="connsiteY33" fmla="*/ 2877832 h 2877832"/>
              <a:gd name="connsiteX34" fmla="*/ 6057129 w 12192000"/>
              <a:gd name="connsiteY34" fmla="*/ 2877832 h 2877832"/>
              <a:gd name="connsiteX35" fmla="*/ 5977784 w 12192000"/>
              <a:gd name="connsiteY35" fmla="*/ 2873238 h 2877832"/>
              <a:gd name="connsiteX36" fmla="*/ 5265087 w 12192000"/>
              <a:gd name="connsiteY36" fmla="*/ 2836989 h 2877832"/>
              <a:gd name="connsiteX37" fmla="*/ 4346277 w 12192000"/>
              <a:gd name="connsiteY37" fmla="*/ 2774919 h 2877832"/>
              <a:gd name="connsiteX38" fmla="*/ 3373045 w 12192000"/>
              <a:gd name="connsiteY38" fmla="*/ 2676350 h 2877832"/>
              <a:gd name="connsiteX39" fmla="*/ 2362173 w 12192000"/>
              <a:gd name="connsiteY39" fmla="*/ 2557423 h 2877832"/>
              <a:gd name="connsiteX40" fmla="*/ 1233178 w 12192000"/>
              <a:gd name="connsiteY40" fmla="*/ 2384247 h 2877832"/>
              <a:gd name="connsiteX41" fmla="*/ 68500 w 12192000"/>
              <a:gd name="connsiteY41" fmla="*/ 2144540 h 2877832"/>
              <a:gd name="connsiteX42" fmla="*/ 0 w 12192000"/>
              <a:gd name="connsiteY42" fmla="*/ 2127185 h 2877832"/>
              <a:gd name="connsiteX43" fmla="*/ 0 w 12192000"/>
              <a:gd name="connsiteY43" fmla="*/ 2070696 h 2877832"/>
              <a:gd name="connsiteX44" fmla="*/ 72441 w 12192000"/>
              <a:gd name="connsiteY44" fmla="*/ 2089473 h 2877832"/>
              <a:gd name="connsiteX45" fmla="*/ 600716 w 12192000"/>
              <a:gd name="connsiteY45" fmla="*/ 2207843 h 2877832"/>
              <a:gd name="connsiteX46" fmla="*/ 1769512 w 12192000"/>
              <a:gd name="connsiteY46" fmla="*/ 2418011 h 2877832"/>
              <a:gd name="connsiteX47" fmla="*/ 2613554 w 12192000"/>
              <a:gd name="connsiteY47" fmla="*/ 2534953 h 2877832"/>
              <a:gd name="connsiteX48" fmla="*/ 2581134 w 12192000"/>
              <a:gd name="connsiteY48" fmla="*/ 2525022 h 2877832"/>
              <a:gd name="connsiteX49" fmla="*/ 1112635 w 12192000"/>
              <a:gd name="connsiteY49" fmla="*/ 2192325 h 2877832"/>
              <a:gd name="connsiteX50" fmla="*/ 420412 w 12192000"/>
              <a:gd name="connsiteY50" fmla="*/ 1992892 h 2877832"/>
              <a:gd name="connsiteX51" fmla="*/ 0 w 12192000"/>
              <a:gd name="connsiteY51" fmla="*/ 1853975 h 287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000" h="2877832">
                <a:moveTo>
                  <a:pt x="6789701" y="2809623"/>
                </a:moveTo>
                <a:lnTo>
                  <a:pt x="6788702" y="2809701"/>
                </a:lnTo>
                <a:lnTo>
                  <a:pt x="6788476" y="2810235"/>
                </a:lnTo>
                <a:close/>
                <a:moveTo>
                  <a:pt x="0" y="0"/>
                </a:moveTo>
                <a:lnTo>
                  <a:pt x="12192000" y="0"/>
                </a:lnTo>
                <a:lnTo>
                  <a:pt x="12192000" y="1915388"/>
                </a:lnTo>
                <a:lnTo>
                  <a:pt x="12061096" y="1954428"/>
                </a:lnTo>
                <a:cubicBezTo>
                  <a:pt x="11933500" y="1990642"/>
                  <a:pt x="11805390" y="2025171"/>
                  <a:pt x="11676800" y="2058003"/>
                </a:cubicBezTo>
                <a:cubicBezTo>
                  <a:pt x="11262789" y="2165510"/>
                  <a:pt x="10845343" y="2259112"/>
                  <a:pt x="10425355" y="2341542"/>
                </a:cubicBezTo>
                <a:cubicBezTo>
                  <a:pt x="10092810" y="2406753"/>
                  <a:pt x="9759033" y="2465150"/>
                  <a:pt x="9424022" y="2516704"/>
                </a:cubicBezTo>
                <a:cubicBezTo>
                  <a:pt x="9102997" y="2566361"/>
                  <a:pt x="8781133" y="2610928"/>
                  <a:pt x="8458419" y="2650405"/>
                </a:cubicBezTo>
                <a:cubicBezTo>
                  <a:pt x="8211360" y="2680571"/>
                  <a:pt x="7963792" y="2706144"/>
                  <a:pt x="7715970" y="2730352"/>
                </a:cubicBezTo>
                <a:lnTo>
                  <a:pt x="6951716" y="2796132"/>
                </a:lnTo>
                <a:lnTo>
                  <a:pt x="6936303" y="2798203"/>
                </a:lnTo>
                <a:lnTo>
                  <a:pt x="6790448" y="2809564"/>
                </a:lnTo>
                <a:lnTo>
                  <a:pt x="6799941" y="2811384"/>
                </a:lnTo>
                <a:cubicBezTo>
                  <a:pt x="6811623" y="2811850"/>
                  <a:pt x="6823734" y="2809677"/>
                  <a:pt x="6835432" y="2809677"/>
                </a:cubicBezTo>
                <a:cubicBezTo>
                  <a:pt x="6851580" y="2809677"/>
                  <a:pt x="6867729" y="2807070"/>
                  <a:pt x="6884003" y="2806699"/>
                </a:cubicBezTo>
                <a:cubicBezTo>
                  <a:pt x="7115805" y="2801237"/>
                  <a:pt x="7347351" y="2789070"/>
                  <a:pt x="7578771" y="2774172"/>
                </a:cubicBezTo>
                <a:cubicBezTo>
                  <a:pt x="7927552" y="2751704"/>
                  <a:pt x="8276080" y="2723525"/>
                  <a:pt x="8623845" y="2687275"/>
                </a:cubicBezTo>
                <a:cubicBezTo>
                  <a:pt x="8909939" y="2657977"/>
                  <a:pt x="9195310" y="2623342"/>
                  <a:pt x="9479970" y="2583369"/>
                </a:cubicBezTo>
                <a:cubicBezTo>
                  <a:pt x="9864901" y="2528995"/>
                  <a:pt x="10248014" y="2464281"/>
                  <a:pt x="10629308" y="2389212"/>
                </a:cubicBezTo>
                <a:cubicBezTo>
                  <a:pt x="11090114" y="2298092"/>
                  <a:pt x="11546975" y="2190586"/>
                  <a:pt x="11998498" y="2063218"/>
                </a:cubicBezTo>
                <a:lnTo>
                  <a:pt x="12192000" y="2006219"/>
                </a:lnTo>
                <a:lnTo>
                  <a:pt x="12192000" y="2060956"/>
                </a:lnTo>
                <a:lnTo>
                  <a:pt x="11829257" y="2166255"/>
                </a:lnTo>
                <a:cubicBezTo>
                  <a:pt x="11534769" y="2245952"/>
                  <a:pt x="11238120" y="2316838"/>
                  <a:pt x="10939183" y="2380770"/>
                </a:cubicBezTo>
                <a:cubicBezTo>
                  <a:pt x="10622824" y="2448552"/>
                  <a:pt x="10304941" y="2508549"/>
                  <a:pt x="9985530" y="2560775"/>
                </a:cubicBezTo>
                <a:cubicBezTo>
                  <a:pt x="9720036" y="2604224"/>
                  <a:pt x="9453814" y="2642869"/>
                  <a:pt x="9186882" y="2676722"/>
                </a:cubicBezTo>
                <a:cubicBezTo>
                  <a:pt x="8984197" y="2702296"/>
                  <a:pt x="8781514" y="2726379"/>
                  <a:pt x="8578198" y="2746241"/>
                </a:cubicBezTo>
                <a:cubicBezTo>
                  <a:pt x="8340547" y="2768961"/>
                  <a:pt x="8102644" y="2790436"/>
                  <a:pt x="7864358" y="2807692"/>
                </a:cubicBezTo>
                <a:cubicBezTo>
                  <a:pt x="7554994" y="2830036"/>
                  <a:pt x="7245502" y="2847914"/>
                  <a:pt x="6935502" y="2859086"/>
                </a:cubicBezTo>
                <a:cubicBezTo>
                  <a:pt x="6782917" y="2864549"/>
                  <a:pt x="6630334" y="2868397"/>
                  <a:pt x="6477750" y="2872989"/>
                </a:cubicBezTo>
                <a:cubicBezTo>
                  <a:pt x="6439195" y="2870905"/>
                  <a:pt x="6400529" y="2872530"/>
                  <a:pt x="6362294" y="2877832"/>
                </a:cubicBezTo>
                <a:lnTo>
                  <a:pt x="6057129" y="2877832"/>
                </a:lnTo>
                <a:lnTo>
                  <a:pt x="5977784" y="2873238"/>
                </a:lnTo>
                <a:cubicBezTo>
                  <a:pt x="5740261" y="2860825"/>
                  <a:pt x="5502739" y="2847046"/>
                  <a:pt x="5265087" y="2836989"/>
                </a:cubicBezTo>
                <a:cubicBezTo>
                  <a:pt x="4958267" y="2824573"/>
                  <a:pt x="4651826" y="2804093"/>
                  <a:pt x="4346277" y="2774919"/>
                </a:cubicBezTo>
                <a:cubicBezTo>
                  <a:pt x="4021654" y="2744007"/>
                  <a:pt x="3697795" y="2709372"/>
                  <a:pt x="3373045" y="2676350"/>
                </a:cubicBezTo>
                <a:cubicBezTo>
                  <a:pt x="3035412" y="2642088"/>
                  <a:pt x="2698456" y="2602449"/>
                  <a:pt x="2362173" y="2557423"/>
                </a:cubicBezTo>
                <a:cubicBezTo>
                  <a:pt x="1984692" y="2507270"/>
                  <a:pt x="1608364" y="2449544"/>
                  <a:pt x="1233178" y="2384247"/>
                </a:cubicBezTo>
                <a:cubicBezTo>
                  <a:pt x="842181" y="2315534"/>
                  <a:pt x="453758" y="2237046"/>
                  <a:pt x="68500" y="2144540"/>
                </a:cubicBezTo>
                <a:lnTo>
                  <a:pt x="0" y="2127185"/>
                </a:lnTo>
                <a:lnTo>
                  <a:pt x="0" y="2070696"/>
                </a:lnTo>
                <a:lnTo>
                  <a:pt x="72441" y="2089473"/>
                </a:lnTo>
                <a:cubicBezTo>
                  <a:pt x="247961" y="2131651"/>
                  <a:pt x="424164" y="2170911"/>
                  <a:pt x="600716" y="2207843"/>
                </a:cubicBezTo>
                <a:cubicBezTo>
                  <a:pt x="988279" y="2288657"/>
                  <a:pt x="1378133" y="2357555"/>
                  <a:pt x="1769512" y="2418011"/>
                </a:cubicBezTo>
                <a:cubicBezTo>
                  <a:pt x="2052426" y="2461587"/>
                  <a:pt x="2335725" y="2501684"/>
                  <a:pt x="2613554" y="2534953"/>
                </a:cubicBezTo>
                <a:cubicBezTo>
                  <a:pt x="2605544" y="2537560"/>
                  <a:pt x="2594611" y="2527504"/>
                  <a:pt x="2581134" y="2525022"/>
                </a:cubicBezTo>
                <a:cubicBezTo>
                  <a:pt x="2087178" y="2433070"/>
                  <a:pt x="1597684" y="2322177"/>
                  <a:pt x="1112635" y="2192325"/>
                </a:cubicBezTo>
                <a:cubicBezTo>
                  <a:pt x="880453" y="2130254"/>
                  <a:pt x="649713" y="2063776"/>
                  <a:pt x="420412" y="1992892"/>
                </a:cubicBezTo>
                <a:lnTo>
                  <a:pt x="0" y="1853975"/>
                </a:lnTo>
                <a:close/>
              </a:path>
            </a:pathLst>
          </a:custGeom>
          <a:solidFill>
            <a:srgbClr val="BF99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825BDF2-AED6-BA43-B5EA-96EFE7844B46}"/>
              </a:ext>
            </a:extLst>
          </p:cNvPr>
          <p:cNvSpPr>
            <a:spLocks noGrp="1"/>
          </p:cNvSpPr>
          <p:nvPr>
            <p:ph type="title"/>
          </p:nvPr>
        </p:nvSpPr>
        <p:spPr>
          <a:xfrm>
            <a:off x="638881" y="390525"/>
            <a:ext cx="10909640" cy="1510301"/>
          </a:xfrm>
        </p:spPr>
        <p:txBody>
          <a:bodyPr vert="horz" lIns="91440" tIns="45720" rIns="91440" bIns="45720" rtlCol="0" anchor="ctr">
            <a:normAutofit/>
          </a:bodyPr>
          <a:lstStyle/>
          <a:p>
            <a:pPr algn="ctr">
              <a:lnSpc>
                <a:spcPct val="90000"/>
              </a:lnSpc>
            </a:pPr>
            <a:r>
              <a:rPr lang="en-US" sz="5100" dirty="0">
                <a:solidFill>
                  <a:srgbClr val="FFFFFF"/>
                </a:solidFill>
              </a:rPr>
              <a:t>When Should a Face to Face Occur? </a:t>
            </a:r>
          </a:p>
        </p:txBody>
      </p:sp>
      <p:sp>
        <p:nvSpPr>
          <p:cNvPr id="20" name="Rectangle 7">
            <a:extLst>
              <a:ext uri="{FF2B5EF4-FFF2-40B4-BE49-F238E27FC236}">
                <a16:creationId xmlns:a16="http://schemas.microsoft.com/office/drawing/2014/main" id="{56037404-66BD-46B5-9323-1B53131967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1753266"/>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text, sign, businesscard&#10;&#10;Description automatically generated">
            <a:extLst>
              <a:ext uri="{FF2B5EF4-FFF2-40B4-BE49-F238E27FC236}">
                <a16:creationId xmlns:a16="http://schemas.microsoft.com/office/drawing/2014/main" id="{DCACABF4-F80A-2D49-8D2E-F910E22C6ADB}"/>
              </a:ext>
            </a:extLst>
          </p:cNvPr>
          <p:cNvPicPr>
            <a:picLocks noGrp="1" noChangeAspect="1"/>
          </p:cNvPicPr>
          <p:nvPr>
            <p:ph idx="1"/>
          </p:nvPr>
        </p:nvPicPr>
        <p:blipFill>
          <a:blip r:embed="rId2"/>
          <a:stretch>
            <a:fillRect/>
          </a:stretch>
        </p:blipFill>
        <p:spPr>
          <a:xfrm>
            <a:off x="2882201" y="3067050"/>
            <a:ext cx="6424549" cy="3019537"/>
          </a:xfrm>
          <a:prstGeom prst="rect">
            <a:avLst/>
          </a:prstGeom>
        </p:spPr>
      </p:pic>
    </p:spTree>
    <p:extLst>
      <p:ext uri="{BB962C8B-B14F-4D97-AF65-F5344CB8AC3E}">
        <p14:creationId xmlns:p14="http://schemas.microsoft.com/office/powerpoint/2010/main" val="421047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946F6A7-0B48-49A7-8E23-3C1F0993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ketchy content container">
            <a:extLst>
              <a:ext uri="{FF2B5EF4-FFF2-40B4-BE49-F238E27FC236}">
                <a16:creationId xmlns:a16="http://schemas.microsoft.com/office/drawing/2014/main" id="{F53AD421-C5C8-4C52-9DD0-6A594F21A5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5564" y="493776"/>
            <a:ext cx="11040872" cy="5722227"/>
          </a:xfrm>
          <a:custGeom>
            <a:avLst/>
            <a:gdLst>
              <a:gd name="connsiteX0" fmla="*/ 0 w 11040872"/>
              <a:gd name="connsiteY0" fmla="*/ 594482 h 5722227"/>
              <a:gd name="connsiteX1" fmla="*/ 594482 w 11040872"/>
              <a:gd name="connsiteY1" fmla="*/ 0 h 5722227"/>
              <a:gd name="connsiteX2" fmla="*/ 1448314 w 11040872"/>
              <a:gd name="connsiteY2" fmla="*/ 0 h 5722227"/>
              <a:gd name="connsiteX3" fmla="*/ 1908070 w 11040872"/>
              <a:gd name="connsiteY3" fmla="*/ 0 h 5722227"/>
              <a:gd name="connsiteX4" fmla="*/ 2564864 w 11040872"/>
              <a:gd name="connsiteY4" fmla="*/ 0 h 5722227"/>
              <a:gd name="connsiteX5" fmla="*/ 3320177 w 11040872"/>
              <a:gd name="connsiteY5" fmla="*/ 0 h 5722227"/>
              <a:gd name="connsiteX6" fmla="*/ 4174009 w 11040872"/>
              <a:gd name="connsiteY6" fmla="*/ 0 h 5722227"/>
              <a:gd name="connsiteX7" fmla="*/ 4929322 w 11040872"/>
              <a:gd name="connsiteY7" fmla="*/ 0 h 5722227"/>
              <a:gd name="connsiteX8" fmla="*/ 5783154 w 11040872"/>
              <a:gd name="connsiteY8" fmla="*/ 0 h 5722227"/>
              <a:gd name="connsiteX9" fmla="*/ 6538466 w 11040872"/>
              <a:gd name="connsiteY9" fmla="*/ 0 h 5722227"/>
              <a:gd name="connsiteX10" fmla="*/ 6998222 w 11040872"/>
              <a:gd name="connsiteY10" fmla="*/ 0 h 5722227"/>
              <a:gd name="connsiteX11" fmla="*/ 7753535 w 11040872"/>
              <a:gd name="connsiteY11" fmla="*/ 0 h 5722227"/>
              <a:gd name="connsiteX12" fmla="*/ 8311810 w 11040872"/>
              <a:gd name="connsiteY12" fmla="*/ 0 h 5722227"/>
              <a:gd name="connsiteX13" fmla="*/ 8771566 w 11040872"/>
              <a:gd name="connsiteY13" fmla="*/ 0 h 5722227"/>
              <a:gd name="connsiteX14" fmla="*/ 9132802 w 11040872"/>
              <a:gd name="connsiteY14" fmla="*/ 0 h 5722227"/>
              <a:gd name="connsiteX15" fmla="*/ 9592558 w 11040872"/>
              <a:gd name="connsiteY15" fmla="*/ 0 h 5722227"/>
              <a:gd name="connsiteX16" fmla="*/ 10446390 w 11040872"/>
              <a:gd name="connsiteY16" fmla="*/ 0 h 5722227"/>
              <a:gd name="connsiteX17" fmla="*/ 11040872 w 11040872"/>
              <a:gd name="connsiteY17" fmla="*/ 594482 h 5722227"/>
              <a:gd name="connsiteX18" fmla="*/ 11040872 w 11040872"/>
              <a:gd name="connsiteY18" fmla="*/ 1332756 h 5722227"/>
              <a:gd name="connsiteX19" fmla="*/ 11040872 w 11040872"/>
              <a:gd name="connsiteY19" fmla="*/ 2071031 h 5722227"/>
              <a:gd name="connsiteX20" fmla="*/ 11040872 w 11040872"/>
              <a:gd name="connsiteY20" fmla="*/ 2627974 h 5722227"/>
              <a:gd name="connsiteX21" fmla="*/ 11040872 w 11040872"/>
              <a:gd name="connsiteY21" fmla="*/ 3366249 h 5722227"/>
              <a:gd name="connsiteX22" fmla="*/ 11040872 w 11040872"/>
              <a:gd name="connsiteY22" fmla="*/ 3923192 h 5722227"/>
              <a:gd name="connsiteX23" fmla="*/ 11040872 w 11040872"/>
              <a:gd name="connsiteY23" fmla="*/ 5127745 h 5722227"/>
              <a:gd name="connsiteX24" fmla="*/ 10446390 w 11040872"/>
              <a:gd name="connsiteY24" fmla="*/ 5722227 h 5722227"/>
              <a:gd name="connsiteX25" fmla="*/ 9986634 w 11040872"/>
              <a:gd name="connsiteY25" fmla="*/ 5722227 h 5722227"/>
              <a:gd name="connsiteX26" fmla="*/ 9132802 w 11040872"/>
              <a:gd name="connsiteY26" fmla="*/ 5722227 h 5722227"/>
              <a:gd name="connsiteX27" fmla="*/ 8771566 w 11040872"/>
              <a:gd name="connsiteY27" fmla="*/ 5722227 h 5722227"/>
              <a:gd name="connsiteX28" fmla="*/ 8114772 w 11040872"/>
              <a:gd name="connsiteY28" fmla="*/ 5722227 h 5722227"/>
              <a:gd name="connsiteX29" fmla="*/ 7556497 w 11040872"/>
              <a:gd name="connsiteY29" fmla="*/ 5722227 h 5722227"/>
              <a:gd name="connsiteX30" fmla="*/ 6998222 w 11040872"/>
              <a:gd name="connsiteY30" fmla="*/ 5722227 h 5722227"/>
              <a:gd name="connsiteX31" fmla="*/ 6439947 w 11040872"/>
              <a:gd name="connsiteY31" fmla="*/ 5722227 h 5722227"/>
              <a:gd name="connsiteX32" fmla="*/ 6078711 w 11040872"/>
              <a:gd name="connsiteY32" fmla="*/ 5722227 h 5722227"/>
              <a:gd name="connsiteX33" fmla="*/ 5224879 w 11040872"/>
              <a:gd name="connsiteY33" fmla="*/ 5722227 h 5722227"/>
              <a:gd name="connsiteX34" fmla="*/ 4371047 w 11040872"/>
              <a:gd name="connsiteY34" fmla="*/ 5722227 h 5722227"/>
              <a:gd name="connsiteX35" fmla="*/ 4009810 w 11040872"/>
              <a:gd name="connsiteY35" fmla="*/ 5722227 h 5722227"/>
              <a:gd name="connsiteX36" fmla="*/ 3550054 w 11040872"/>
              <a:gd name="connsiteY36" fmla="*/ 5722227 h 5722227"/>
              <a:gd name="connsiteX37" fmla="*/ 2893261 w 11040872"/>
              <a:gd name="connsiteY37" fmla="*/ 5722227 h 5722227"/>
              <a:gd name="connsiteX38" fmla="*/ 2137948 w 11040872"/>
              <a:gd name="connsiteY38" fmla="*/ 5722227 h 5722227"/>
              <a:gd name="connsiteX39" fmla="*/ 1579673 w 11040872"/>
              <a:gd name="connsiteY39" fmla="*/ 5722227 h 5722227"/>
              <a:gd name="connsiteX40" fmla="*/ 594482 w 11040872"/>
              <a:gd name="connsiteY40" fmla="*/ 5722227 h 5722227"/>
              <a:gd name="connsiteX41" fmla="*/ 0 w 11040872"/>
              <a:gd name="connsiteY41" fmla="*/ 5127745 h 5722227"/>
              <a:gd name="connsiteX42" fmla="*/ 0 w 11040872"/>
              <a:gd name="connsiteY42" fmla="*/ 4389471 h 5722227"/>
              <a:gd name="connsiteX43" fmla="*/ 0 w 11040872"/>
              <a:gd name="connsiteY43" fmla="*/ 3787194 h 5722227"/>
              <a:gd name="connsiteX44" fmla="*/ 0 w 11040872"/>
              <a:gd name="connsiteY44" fmla="*/ 3139585 h 5722227"/>
              <a:gd name="connsiteX45" fmla="*/ 0 w 11040872"/>
              <a:gd name="connsiteY45" fmla="*/ 2582642 h 5722227"/>
              <a:gd name="connsiteX46" fmla="*/ 0 w 11040872"/>
              <a:gd name="connsiteY46" fmla="*/ 1844367 h 5722227"/>
              <a:gd name="connsiteX47" fmla="*/ 0 w 11040872"/>
              <a:gd name="connsiteY47" fmla="*/ 1332756 h 5722227"/>
              <a:gd name="connsiteX48" fmla="*/ 0 w 11040872"/>
              <a:gd name="connsiteY48" fmla="*/ 594482 h 572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40872" h="5722227" fill="none" extrusionOk="0">
                <a:moveTo>
                  <a:pt x="0" y="594482"/>
                </a:moveTo>
                <a:cubicBezTo>
                  <a:pt x="15746" y="210853"/>
                  <a:pt x="238566" y="-49047"/>
                  <a:pt x="594482" y="0"/>
                </a:cubicBezTo>
                <a:cubicBezTo>
                  <a:pt x="794518" y="-29056"/>
                  <a:pt x="1056835" y="31998"/>
                  <a:pt x="1448314" y="0"/>
                </a:cubicBezTo>
                <a:cubicBezTo>
                  <a:pt x="1839793" y="-31998"/>
                  <a:pt x="1717857" y="10568"/>
                  <a:pt x="1908070" y="0"/>
                </a:cubicBezTo>
                <a:cubicBezTo>
                  <a:pt x="2098283" y="-10568"/>
                  <a:pt x="2377757" y="-10377"/>
                  <a:pt x="2564864" y="0"/>
                </a:cubicBezTo>
                <a:cubicBezTo>
                  <a:pt x="2751971" y="10377"/>
                  <a:pt x="3048766" y="25570"/>
                  <a:pt x="3320177" y="0"/>
                </a:cubicBezTo>
                <a:cubicBezTo>
                  <a:pt x="3591588" y="-25570"/>
                  <a:pt x="3890997" y="-35762"/>
                  <a:pt x="4174009" y="0"/>
                </a:cubicBezTo>
                <a:cubicBezTo>
                  <a:pt x="4457021" y="35762"/>
                  <a:pt x="4687341" y="20239"/>
                  <a:pt x="4929322" y="0"/>
                </a:cubicBezTo>
                <a:cubicBezTo>
                  <a:pt x="5171303" y="-20239"/>
                  <a:pt x="5520807" y="-10743"/>
                  <a:pt x="5783154" y="0"/>
                </a:cubicBezTo>
                <a:cubicBezTo>
                  <a:pt x="6045501" y="10743"/>
                  <a:pt x="6171473" y="-14245"/>
                  <a:pt x="6538466" y="0"/>
                </a:cubicBezTo>
                <a:cubicBezTo>
                  <a:pt x="6905459" y="14245"/>
                  <a:pt x="6859386" y="-15798"/>
                  <a:pt x="6998222" y="0"/>
                </a:cubicBezTo>
                <a:cubicBezTo>
                  <a:pt x="7137058" y="15798"/>
                  <a:pt x="7493034" y="17684"/>
                  <a:pt x="7753535" y="0"/>
                </a:cubicBezTo>
                <a:cubicBezTo>
                  <a:pt x="8014036" y="-17684"/>
                  <a:pt x="8093734" y="-5742"/>
                  <a:pt x="8311810" y="0"/>
                </a:cubicBezTo>
                <a:cubicBezTo>
                  <a:pt x="8529886" y="5742"/>
                  <a:pt x="8549001" y="8497"/>
                  <a:pt x="8771566" y="0"/>
                </a:cubicBezTo>
                <a:cubicBezTo>
                  <a:pt x="8994131" y="-8497"/>
                  <a:pt x="8987828" y="-849"/>
                  <a:pt x="9132802" y="0"/>
                </a:cubicBezTo>
                <a:cubicBezTo>
                  <a:pt x="9277776" y="849"/>
                  <a:pt x="9415114" y="-11551"/>
                  <a:pt x="9592558" y="0"/>
                </a:cubicBezTo>
                <a:cubicBezTo>
                  <a:pt x="9770002" y="11551"/>
                  <a:pt x="10181650" y="-41772"/>
                  <a:pt x="10446390" y="0"/>
                </a:cubicBezTo>
                <a:cubicBezTo>
                  <a:pt x="10835046" y="-41554"/>
                  <a:pt x="11056788" y="252696"/>
                  <a:pt x="11040872" y="594482"/>
                </a:cubicBezTo>
                <a:cubicBezTo>
                  <a:pt x="11043504" y="949757"/>
                  <a:pt x="11021866" y="1151453"/>
                  <a:pt x="11040872" y="1332756"/>
                </a:cubicBezTo>
                <a:cubicBezTo>
                  <a:pt x="11059878" y="1514059"/>
                  <a:pt x="11068100" y="1802860"/>
                  <a:pt x="11040872" y="2071031"/>
                </a:cubicBezTo>
                <a:cubicBezTo>
                  <a:pt x="11013644" y="2339203"/>
                  <a:pt x="11032418" y="2442705"/>
                  <a:pt x="11040872" y="2627974"/>
                </a:cubicBezTo>
                <a:cubicBezTo>
                  <a:pt x="11049326" y="2813243"/>
                  <a:pt x="11063609" y="3012513"/>
                  <a:pt x="11040872" y="3366249"/>
                </a:cubicBezTo>
                <a:cubicBezTo>
                  <a:pt x="11018135" y="3719985"/>
                  <a:pt x="11016901" y="3727349"/>
                  <a:pt x="11040872" y="3923192"/>
                </a:cubicBezTo>
                <a:cubicBezTo>
                  <a:pt x="11064843" y="4119035"/>
                  <a:pt x="11006950" y="4790605"/>
                  <a:pt x="11040872" y="5127745"/>
                </a:cubicBezTo>
                <a:cubicBezTo>
                  <a:pt x="11056495" y="5431543"/>
                  <a:pt x="10805033" y="5712114"/>
                  <a:pt x="10446390" y="5722227"/>
                </a:cubicBezTo>
                <a:cubicBezTo>
                  <a:pt x="10354097" y="5715080"/>
                  <a:pt x="10214750" y="5743729"/>
                  <a:pt x="9986634" y="5722227"/>
                </a:cubicBezTo>
                <a:cubicBezTo>
                  <a:pt x="9758518" y="5700725"/>
                  <a:pt x="9314174" y="5689111"/>
                  <a:pt x="9132802" y="5722227"/>
                </a:cubicBezTo>
                <a:cubicBezTo>
                  <a:pt x="8951430" y="5755343"/>
                  <a:pt x="8857182" y="5714580"/>
                  <a:pt x="8771566" y="5722227"/>
                </a:cubicBezTo>
                <a:cubicBezTo>
                  <a:pt x="8685950" y="5729874"/>
                  <a:pt x="8346042" y="5748953"/>
                  <a:pt x="8114772" y="5722227"/>
                </a:cubicBezTo>
                <a:cubicBezTo>
                  <a:pt x="7883502" y="5695501"/>
                  <a:pt x="7746868" y="5746487"/>
                  <a:pt x="7556497" y="5722227"/>
                </a:cubicBezTo>
                <a:cubicBezTo>
                  <a:pt x="7366127" y="5697967"/>
                  <a:pt x="7202924" y="5748709"/>
                  <a:pt x="6998222" y="5722227"/>
                </a:cubicBezTo>
                <a:cubicBezTo>
                  <a:pt x="6793521" y="5695745"/>
                  <a:pt x="6669169" y="5749243"/>
                  <a:pt x="6439947" y="5722227"/>
                </a:cubicBezTo>
                <a:cubicBezTo>
                  <a:pt x="6210725" y="5695211"/>
                  <a:pt x="6188382" y="5721246"/>
                  <a:pt x="6078711" y="5722227"/>
                </a:cubicBezTo>
                <a:cubicBezTo>
                  <a:pt x="5969040" y="5723208"/>
                  <a:pt x="5527862" y="5683728"/>
                  <a:pt x="5224879" y="5722227"/>
                </a:cubicBezTo>
                <a:cubicBezTo>
                  <a:pt x="4921896" y="5760726"/>
                  <a:pt x="4729422" y="5692801"/>
                  <a:pt x="4371047" y="5722227"/>
                </a:cubicBezTo>
                <a:cubicBezTo>
                  <a:pt x="4012672" y="5751653"/>
                  <a:pt x="4105017" y="5723347"/>
                  <a:pt x="4009810" y="5722227"/>
                </a:cubicBezTo>
                <a:cubicBezTo>
                  <a:pt x="3914603" y="5721107"/>
                  <a:pt x="3645009" y="5723324"/>
                  <a:pt x="3550054" y="5722227"/>
                </a:cubicBezTo>
                <a:cubicBezTo>
                  <a:pt x="3455099" y="5721130"/>
                  <a:pt x="3124597" y="5727159"/>
                  <a:pt x="2893261" y="5722227"/>
                </a:cubicBezTo>
                <a:cubicBezTo>
                  <a:pt x="2661925" y="5717295"/>
                  <a:pt x="2343077" y="5701539"/>
                  <a:pt x="2137948" y="5722227"/>
                </a:cubicBezTo>
                <a:cubicBezTo>
                  <a:pt x="1932819" y="5742915"/>
                  <a:pt x="1693233" y="5733214"/>
                  <a:pt x="1579673" y="5722227"/>
                </a:cubicBezTo>
                <a:cubicBezTo>
                  <a:pt x="1466114" y="5711240"/>
                  <a:pt x="1044435" y="5724184"/>
                  <a:pt x="594482" y="5722227"/>
                </a:cubicBezTo>
                <a:cubicBezTo>
                  <a:pt x="328734" y="5686479"/>
                  <a:pt x="-66657" y="5424823"/>
                  <a:pt x="0" y="5127745"/>
                </a:cubicBezTo>
                <a:cubicBezTo>
                  <a:pt x="-35087" y="4972394"/>
                  <a:pt x="-19370" y="4652638"/>
                  <a:pt x="0" y="4389471"/>
                </a:cubicBezTo>
                <a:cubicBezTo>
                  <a:pt x="19370" y="4126304"/>
                  <a:pt x="-21113" y="3933106"/>
                  <a:pt x="0" y="3787194"/>
                </a:cubicBezTo>
                <a:cubicBezTo>
                  <a:pt x="21113" y="3641282"/>
                  <a:pt x="19216" y="3402544"/>
                  <a:pt x="0" y="3139585"/>
                </a:cubicBezTo>
                <a:cubicBezTo>
                  <a:pt x="-19216" y="2876626"/>
                  <a:pt x="-14413" y="2787638"/>
                  <a:pt x="0" y="2582642"/>
                </a:cubicBezTo>
                <a:cubicBezTo>
                  <a:pt x="14413" y="2377646"/>
                  <a:pt x="33464" y="2134599"/>
                  <a:pt x="0" y="1844367"/>
                </a:cubicBezTo>
                <a:cubicBezTo>
                  <a:pt x="-33464" y="1554136"/>
                  <a:pt x="25477" y="1493251"/>
                  <a:pt x="0" y="1332756"/>
                </a:cubicBezTo>
                <a:cubicBezTo>
                  <a:pt x="-25477" y="1172261"/>
                  <a:pt x="17540" y="876667"/>
                  <a:pt x="0" y="594482"/>
                </a:cubicBezTo>
                <a:close/>
              </a:path>
              <a:path w="11040872" h="5722227" stroke="0" extrusionOk="0">
                <a:moveTo>
                  <a:pt x="0" y="594482"/>
                </a:moveTo>
                <a:cubicBezTo>
                  <a:pt x="-37935" y="242760"/>
                  <a:pt x="194077" y="27054"/>
                  <a:pt x="594482" y="0"/>
                </a:cubicBezTo>
                <a:cubicBezTo>
                  <a:pt x="773932" y="-24550"/>
                  <a:pt x="1057890" y="25913"/>
                  <a:pt x="1448314" y="0"/>
                </a:cubicBezTo>
                <a:cubicBezTo>
                  <a:pt x="1838738" y="-25913"/>
                  <a:pt x="1797328" y="9502"/>
                  <a:pt x="2006589" y="0"/>
                </a:cubicBezTo>
                <a:cubicBezTo>
                  <a:pt x="2215851" y="-9502"/>
                  <a:pt x="2305839" y="-2636"/>
                  <a:pt x="2466345" y="0"/>
                </a:cubicBezTo>
                <a:cubicBezTo>
                  <a:pt x="2626851" y="2636"/>
                  <a:pt x="3037147" y="20740"/>
                  <a:pt x="3221657" y="0"/>
                </a:cubicBezTo>
                <a:cubicBezTo>
                  <a:pt x="3406167" y="-20740"/>
                  <a:pt x="3611889" y="-6653"/>
                  <a:pt x="3779932" y="0"/>
                </a:cubicBezTo>
                <a:cubicBezTo>
                  <a:pt x="3947975" y="6653"/>
                  <a:pt x="4422439" y="33567"/>
                  <a:pt x="4633764" y="0"/>
                </a:cubicBezTo>
                <a:cubicBezTo>
                  <a:pt x="4845089" y="-33567"/>
                  <a:pt x="4901367" y="-8717"/>
                  <a:pt x="5093520" y="0"/>
                </a:cubicBezTo>
                <a:cubicBezTo>
                  <a:pt x="5285673" y="8717"/>
                  <a:pt x="5570621" y="653"/>
                  <a:pt x="5947352" y="0"/>
                </a:cubicBezTo>
                <a:cubicBezTo>
                  <a:pt x="6324083" y="-653"/>
                  <a:pt x="6209930" y="13850"/>
                  <a:pt x="6308589" y="0"/>
                </a:cubicBezTo>
                <a:cubicBezTo>
                  <a:pt x="6407248" y="-13850"/>
                  <a:pt x="6752695" y="30990"/>
                  <a:pt x="6965383" y="0"/>
                </a:cubicBezTo>
                <a:cubicBezTo>
                  <a:pt x="7178071" y="-30990"/>
                  <a:pt x="7443480" y="-17327"/>
                  <a:pt x="7622176" y="0"/>
                </a:cubicBezTo>
                <a:cubicBezTo>
                  <a:pt x="7800872" y="17327"/>
                  <a:pt x="7990906" y="27729"/>
                  <a:pt x="8180451" y="0"/>
                </a:cubicBezTo>
                <a:cubicBezTo>
                  <a:pt x="8369996" y="-27729"/>
                  <a:pt x="8845868" y="-13192"/>
                  <a:pt x="9034283" y="0"/>
                </a:cubicBezTo>
                <a:cubicBezTo>
                  <a:pt x="9222698" y="13192"/>
                  <a:pt x="9517603" y="-10499"/>
                  <a:pt x="9888115" y="0"/>
                </a:cubicBezTo>
                <a:cubicBezTo>
                  <a:pt x="10258627" y="10499"/>
                  <a:pt x="10316781" y="14930"/>
                  <a:pt x="10446390" y="0"/>
                </a:cubicBezTo>
                <a:cubicBezTo>
                  <a:pt x="10718440" y="-53019"/>
                  <a:pt x="11013962" y="225931"/>
                  <a:pt x="11040872" y="594482"/>
                </a:cubicBezTo>
                <a:cubicBezTo>
                  <a:pt x="11043451" y="904574"/>
                  <a:pt x="11020776" y="1089158"/>
                  <a:pt x="11040872" y="1287424"/>
                </a:cubicBezTo>
                <a:cubicBezTo>
                  <a:pt x="11060968" y="1485690"/>
                  <a:pt x="11051926" y="1673788"/>
                  <a:pt x="11040872" y="1799035"/>
                </a:cubicBezTo>
                <a:cubicBezTo>
                  <a:pt x="11029818" y="1924282"/>
                  <a:pt x="11054623" y="2135970"/>
                  <a:pt x="11040872" y="2355978"/>
                </a:cubicBezTo>
                <a:cubicBezTo>
                  <a:pt x="11027121" y="2575986"/>
                  <a:pt x="11013030" y="2749477"/>
                  <a:pt x="11040872" y="3094253"/>
                </a:cubicBezTo>
                <a:cubicBezTo>
                  <a:pt x="11068714" y="3439030"/>
                  <a:pt x="11029506" y="3525085"/>
                  <a:pt x="11040872" y="3741862"/>
                </a:cubicBezTo>
                <a:cubicBezTo>
                  <a:pt x="11052238" y="3958639"/>
                  <a:pt x="11021397" y="4116679"/>
                  <a:pt x="11040872" y="4298805"/>
                </a:cubicBezTo>
                <a:cubicBezTo>
                  <a:pt x="11060347" y="4480931"/>
                  <a:pt x="11022539" y="4900124"/>
                  <a:pt x="11040872" y="5127745"/>
                </a:cubicBezTo>
                <a:cubicBezTo>
                  <a:pt x="10974688" y="5452322"/>
                  <a:pt x="10793932" y="5738773"/>
                  <a:pt x="10446390" y="5722227"/>
                </a:cubicBezTo>
                <a:cubicBezTo>
                  <a:pt x="10272062" y="5749271"/>
                  <a:pt x="10063650" y="5719054"/>
                  <a:pt x="9789596" y="5722227"/>
                </a:cubicBezTo>
                <a:cubicBezTo>
                  <a:pt x="9515542" y="5725400"/>
                  <a:pt x="9521222" y="5705365"/>
                  <a:pt x="9329840" y="5722227"/>
                </a:cubicBezTo>
                <a:cubicBezTo>
                  <a:pt x="9138458" y="5739089"/>
                  <a:pt x="8905417" y="5705714"/>
                  <a:pt x="8574527" y="5722227"/>
                </a:cubicBezTo>
                <a:cubicBezTo>
                  <a:pt x="8243637" y="5738740"/>
                  <a:pt x="8277624" y="5741955"/>
                  <a:pt x="8114772" y="5722227"/>
                </a:cubicBezTo>
                <a:cubicBezTo>
                  <a:pt x="7951921" y="5702499"/>
                  <a:pt x="7640420" y="5738357"/>
                  <a:pt x="7359459" y="5722227"/>
                </a:cubicBezTo>
                <a:cubicBezTo>
                  <a:pt x="7078498" y="5706097"/>
                  <a:pt x="7122500" y="5736206"/>
                  <a:pt x="6998222" y="5722227"/>
                </a:cubicBezTo>
                <a:cubicBezTo>
                  <a:pt x="6873944" y="5708248"/>
                  <a:pt x="6584762" y="5737766"/>
                  <a:pt x="6242909" y="5722227"/>
                </a:cubicBezTo>
                <a:cubicBezTo>
                  <a:pt x="5901056" y="5706688"/>
                  <a:pt x="5911118" y="5710812"/>
                  <a:pt x="5783154" y="5722227"/>
                </a:cubicBezTo>
                <a:cubicBezTo>
                  <a:pt x="5655191" y="5733642"/>
                  <a:pt x="5585023" y="5732166"/>
                  <a:pt x="5421917" y="5722227"/>
                </a:cubicBezTo>
                <a:cubicBezTo>
                  <a:pt x="5258811" y="5712288"/>
                  <a:pt x="5178725" y="5705468"/>
                  <a:pt x="4962161" y="5722227"/>
                </a:cubicBezTo>
                <a:cubicBezTo>
                  <a:pt x="4745597" y="5738986"/>
                  <a:pt x="4430318" y="5744224"/>
                  <a:pt x="4206848" y="5722227"/>
                </a:cubicBezTo>
                <a:cubicBezTo>
                  <a:pt x="3983378" y="5700230"/>
                  <a:pt x="3911697" y="5735058"/>
                  <a:pt x="3747093" y="5722227"/>
                </a:cubicBezTo>
                <a:cubicBezTo>
                  <a:pt x="3582489" y="5709396"/>
                  <a:pt x="3545682" y="5704593"/>
                  <a:pt x="3385856" y="5722227"/>
                </a:cubicBezTo>
                <a:cubicBezTo>
                  <a:pt x="3226030" y="5739861"/>
                  <a:pt x="3029507" y="5730116"/>
                  <a:pt x="2926100" y="5722227"/>
                </a:cubicBezTo>
                <a:cubicBezTo>
                  <a:pt x="2822693" y="5714338"/>
                  <a:pt x="2554822" y="5699610"/>
                  <a:pt x="2367825" y="5722227"/>
                </a:cubicBezTo>
                <a:cubicBezTo>
                  <a:pt x="2180829" y="5744844"/>
                  <a:pt x="2002855" y="5738254"/>
                  <a:pt x="1711032" y="5722227"/>
                </a:cubicBezTo>
                <a:cubicBezTo>
                  <a:pt x="1419209" y="5706200"/>
                  <a:pt x="1407274" y="5738383"/>
                  <a:pt x="1251276" y="5722227"/>
                </a:cubicBezTo>
                <a:cubicBezTo>
                  <a:pt x="1095278" y="5706071"/>
                  <a:pt x="872658" y="5717760"/>
                  <a:pt x="594482" y="5722227"/>
                </a:cubicBezTo>
                <a:cubicBezTo>
                  <a:pt x="253293" y="5699246"/>
                  <a:pt x="-22323" y="5466443"/>
                  <a:pt x="0" y="5127745"/>
                </a:cubicBezTo>
                <a:cubicBezTo>
                  <a:pt x="-23138" y="4892853"/>
                  <a:pt x="-21399" y="4758867"/>
                  <a:pt x="0" y="4616134"/>
                </a:cubicBezTo>
                <a:cubicBezTo>
                  <a:pt x="21399" y="4473401"/>
                  <a:pt x="-2392" y="4140718"/>
                  <a:pt x="0" y="4013858"/>
                </a:cubicBezTo>
                <a:cubicBezTo>
                  <a:pt x="2392" y="3886998"/>
                  <a:pt x="-9073" y="3524231"/>
                  <a:pt x="0" y="3320916"/>
                </a:cubicBezTo>
                <a:cubicBezTo>
                  <a:pt x="9073" y="3117601"/>
                  <a:pt x="-20614" y="2922972"/>
                  <a:pt x="0" y="2763972"/>
                </a:cubicBezTo>
                <a:cubicBezTo>
                  <a:pt x="20614" y="2604972"/>
                  <a:pt x="5751" y="2418545"/>
                  <a:pt x="0" y="2116363"/>
                </a:cubicBezTo>
                <a:cubicBezTo>
                  <a:pt x="-5751" y="1814181"/>
                  <a:pt x="-23336" y="1771268"/>
                  <a:pt x="0" y="1604752"/>
                </a:cubicBezTo>
                <a:cubicBezTo>
                  <a:pt x="23336" y="1438236"/>
                  <a:pt x="-35446" y="1063211"/>
                  <a:pt x="0" y="594482"/>
                </a:cubicBezTo>
                <a:close/>
              </a:path>
            </a:pathLst>
          </a:custGeom>
          <a:solidFill>
            <a:srgbClr val="BF9988"/>
          </a:solidFill>
          <a:ln w="25400">
            <a:solidFill>
              <a:srgbClr val="BF9988"/>
            </a:solidFill>
            <a:round/>
            <a:extLst>
              <a:ext uri="{C807C97D-BFC1-408E-A445-0C87EB9F89A2}">
                <ask:lineSketchStyleProps xmlns:ask="http://schemas.microsoft.com/office/drawing/2018/sketchyshapes" sd="1219033472">
                  <a:prstGeom prst="roundRect">
                    <a:avLst>
                      <a:gd name="adj" fmla="val 10389"/>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EC25AC-867F-D14D-9B5D-983D184DE131}"/>
              </a:ext>
            </a:extLst>
          </p:cNvPr>
          <p:cNvSpPr>
            <a:spLocks noGrp="1"/>
          </p:cNvSpPr>
          <p:nvPr>
            <p:ph type="title"/>
          </p:nvPr>
        </p:nvSpPr>
        <p:spPr>
          <a:xfrm>
            <a:off x="1151467" y="887973"/>
            <a:ext cx="9889067" cy="1325563"/>
          </a:xfrm>
        </p:spPr>
        <p:txBody>
          <a:bodyPr>
            <a:normAutofit/>
          </a:bodyPr>
          <a:lstStyle/>
          <a:p>
            <a:pPr>
              <a:lnSpc>
                <a:spcPct val="90000"/>
              </a:lnSpc>
            </a:pPr>
            <a:r>
              <a:rPr lang="en-US" sz="5600">
                <a:solidFill>
                  <a:schemeClr val="bg1"/>
                </a:solidFill>
              </a:rPr>
              <a:t>Certifying For Home Health </a:t>
            </a:r>
          </a:p>
        </p:txBody>
      </p:sp>
      <p:sp>
        <p:nvSpPr>
          <p:cNvPr id="14" name="Rectangle 6">
            <a:extLst>
              <a:ext uri="{FF2B5EF4-FFF2-40B4-BE49-F238E27FC236}">
                <a16:creationId xmlns:a16="http://schemas.microsoft.com/office/drawing/2014/main" id="{6D7E5B0F-5185-440A-8222-321C1D118A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092" y="2325880"/>
            <a:ext cx="9957816" cy="18288"/>
          </a:xfrm>
          <a:custGeom>
            <a:avLst/>
            <a:gdLst>
              <a:gd name="connsiteX0" fmla="*/ 0 w 9957816"/>
              <a:gd name="connsiteY0" fmla="*/ 0 h 18288"/>
              <a:gd name="connsiteX1" fmla="*/ 863011 w 9957816"/>
              <a:gd name="connsiteY1" fmla="*/ 0 h 18288"/>
              <a:gd name="connsiteX2" fmla="*/ 1327709 w 9957816"/>
              <a:gd name="connsiteY2" fmla="*/ 0 h 18288"/>
              <a:gd name="connsiteX3" fmla="*/ 2091141 w 9957816"/>
              <a:gd name="connsiteY3" fmla="*/ 0 h 18288"/>
              <a:gd name="connsiteX4" fmla="*/ 2555839 w 9957816"/>
              <a:gd name="connsiteY4" fmla="*/ 0 h 18288"/>
              <a:gd name="connsiteX5" fmla="*/ 3219694 w 9957816"/>
              <a:gd name="connsiteY5" fmla="*/ 0 h 18288"/>
              <a:gd name="connsiteX6" fmla="*/ 3983126 w 9957816"/>
              <a:gd name="connsiteY6" fmla="*/ 0 h 18288"/>
              <a:gd name="connsiteX7" fmla="*/ 4348246 w 9957816"/>
              <a:gd name="connsiteY7" fmla="*/ 0 h 18288"/>
              <a:gd name="connsiteX8" fmla="*/ 4713366 w 9957816"/>
              <a:gd name="connsiteY8" fmla="*/ 0 h 18288"/>
              <a:gd name="connsiteX9" fmla="*/ 5576377 w 9957816"/>
              <a:gd name="connsiteY9" fmla="*/ 0 h 18288"/>
              <a:gd name="connsiteX10" fmla="*/ 6240231 w 9957816"/>
              <a:gd name="connsiteY10" fmla="*/ 0 h 18288"/>
              <a:gd name="connsiteX11" fmla="*/ 6605351 w 9957816"/>
              <a:gd name="connsiteY11" fmla="*/ 0 h 18288"/>
              <a:gd name="connsiteX12" fmla="*/ 7269206 w 9957816"/>
              <a:gd name="connsiteY12" fmla="*/ 0 h 18288"/>
              <a:gd name="connsiteX13" fmla="*/ 8132216 w 9957816"/>
              <a:gd name="connsiteY13" fmla="*/ 0 h 18288"/>
              <a:gd name="connsiteX14" fmla="*/ 8696493 w 9957816"/>
              <a:gd name="connsiteY14" fmla="*/ 0 h 18288"/>
              <a:gd name="connsiteX15" fmla="*/ 9260769 w 9957816"/>
              <a:gd name="connsiteY15" fmla="*/ 0 h 18288"/>
              <a:gd name="connsiteX16" fmla="*/ 9957816 w 9957816"/>
              <a:gd name="connsiteY16" fmla="*/ 0 h 18288"/>
              <a:gd name="connsiteX17" fmla="*/ 9957816 w 9957816"/>
              <a:gd name="connsiteY17" fmla="*/ 18288 h 18288"/>
              <a:gd name="connsiteX18" fmla="*/ 9293962 w 9957816"/>
              <a:gd name="connsiteY18" fmla="*/ 18288 h 18288"/>
              <a:gd name="connsiteX19" fmla="*/ 8530529 w 9957816"/>
              <a:gd name="connsiteY19" fmla="*/ 18288 h 18288"/>
              <a:gd name="connsiteX20" fmla="*/ 7767096 w 9957816"/>
              <a:gd name="connsiteY20" fmla="*/ 18288 h 18288"/>
              <a:gd name="connsiteX21" fmla="*/ 7302398 w 9957816"/>
              <a:gd name="connsiteY21" fmla="*/ 18288 h 18288"/>
              <a:gd name="connsiteX22" fmla="*/ 6439388 w 9957816"/>
              <a:gd name="connsiteY22" fmla="*/ 18288 h 18288"/>
              <a:gd name="connsiteX23" fmla="*/ 5775533 w 9957816"/>
              <a:gd name="connsiteY23" fmla="*/ 18288 h 18288"/>
              <a:gd name="connsiteX24" fmla="*/ 5410413 w 9957816"/>
              <a:gd name="connsiteY24" fmla="*/ 18288 h 18288"/>
              <a:gd name="connsiteX25" fmla="*/ 4746559 w 9957816"/>
              <a:gd name="connsiteY25" fmla="*/ 18288 h 18288"/>
              <a:gd name="connsiteX26" fmla="*/ 4182283 w 9957816"/>
              <a:gd name="connsiteY26" fmla="*/ 18288 h 18288"/>
              <a:gd name="connsiteX27" fmla="*/ 3618006 w 9957816"/>
              <a:gd name="connsiteY27" fmla="*/ 18288 h 18288"/>
              <a:gd name="connsiteX28" fmla="*/ 3053730 w 9957816"/>
              <a:gd name="connsiteY28" fmla="*/ 18288 h 18288"/>
              <a:gd name="connsiteX29" fmla="*/ 2489454 w 9957816"/>
              <a:gd name="connsiteY29" fmla="*/ 18288 h 18288"/>
              <a:gd name="connsiteX30" fmla="*/ 1726021 w 9957816"/>
              <a:gd name="connsiteY30" fmla="*/ 18288 h 18288"/>
              <a:gd name="connsiteX31" fmla="*/ 1062167 w 9957816"/>
              <a:gd name="connsiteY31" fmla="*/ 18288 h 18288"/>
              <a:gd name="connsiteX32" fmla="*/ 697047 w 9957816"/>
              <a:gd name="connsiteY32" fmla="*/ 18288 h 18288"/>
              <a:gd name="connsiteX33" fmla="*/ 0 w 9957816"/>
              <a:gd name="connsiteY33" fmla="*/ 18288 h 18288"/>
              <a:gd name="connsiteX34" fmla="*/ 0 w 9957816"/>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57816" h="18288" fill="none" extrusionOk="0">
                <a:moveTo>
                  <a:pt x="0" y="0"/>
                </a:moveTo>
                <a:cubicBezTo>
                  <a:pt x="258912" y="4528"/>
                  <a:pt x="602792" y="35413"/>
                  <a:pt x="863011" y="0"/>
                </a:cubicBezTo>
                <a:cubicBezTo>
                  <a:pt x="1123230" y="-35413"/>
                  <a:pt x="1110743" y="8950"/>
                  <a:pt x="1327709" y="0"/>
                </a:cubicBezTo>
                <a:cubicBezTo>
                  <a:pt x="1544675" y="-8950"/>
                  <a:pt x="1720121" y="-30004"/>
                  <a:pt x="2091141" y="0"/>
                </a:cubicBezTo>
                <a:cubicBezTo>
                  <a:pt x="2462161" y="30004"/>
                  <a:pt x="2325710" y="-22120"/>
                  <a:pt x="2555839" y="0"/>
                </a:cubicBezTo>
                <a:cubicBezTo>
                  <a:pt x="2785968" y="22120"/>
                  <a:pt x="2943172" y="14890"/>
                  <a:pt x="3219694" y="0"/>
                </a:cubicBezTo>
                <a:cubicBezTo>
                  <a:pt x="3496216" y="-14890"/>
                  <a:pt x="3789247" y="-1477"/>
                  <a:pt x="3983126" y="0"/>
                </a:cubicBezTo>
                <a:cubicBezTo>
                  <a:pt x="4177005" y="1477"/>
                  <a:pt x="4180112" y="16397"/>
                  <a:pt x="4348246" y="0"/>
                </a:cubicBezTo>
                <a:cubicBezTo>
                  <a:pt x="4516380" y="-16397"/>
                  <a:pt x="4601818" y="4117"/>
                  <a:pt x="4713366" y="0"/>
                </a:cubicBezTo>
                <a:cubicBezTo>
                  <a:pt x="4824914" y="-4117"/>
                  <a:pt x="5400642" y="663"/>
                  <a:pt x="5576377" y="0"/>
                </a:cubicBezTo>
                <a:cubicBezTo>
                  <a:pt x="5752112" y="-663"/>
                  <a:pt x="6036350" y="11452"/>
                  <a:pt x="6240231" y="0"/>
                </a:cubicBezTo>
                <a:cubicBezTo>
                  <a:pt x="6444112" y="-11452"/>
                  <a:pt x="6508667" y="-15154"/>
                  <a:pt x="6605351" y="0"/>
                </a:cubicBezTo>
                <a:cubicBezTo>
                  <a:pt x="6702035" y="15154"/>
                  <a:pt x="7096186" y="19291"/>
                  <a:pt x="7269206" y="0"/>
                </a:cubicBezTo>
                <a:cubicBezTo>
                  <a:pt x="7442227" y="-19291"/>
                  <a:pt x="7802902" y="39720"/>
                  <a:pt x="8132216" y="0"/>
                </a:cubicBezTo>
                <a:cubicBezTo>
                  <a:pt x="8461530" y="-39720"/>
                  <a:pt x="8551221" y="24341"/>
                  <a:pt x="8696493" y="0"/>
                </a:cubicBezTo>
                <a:cubicBezTo>
                  <a:pt x="8841765" y="-24341"/>
                  <a:pt x="9091257" y="15574"/>
                  <a:pt x="9260769" y="0"/>
                </a:cubicBezTo>
                <a:cubicBezTo>
                  <a:pt x="9430281" y="-15574"/>
                  <a:pt x="9809458" y="-15806"/>
                  <a:pt x="9957816" y="0"/>
                </a:cubicBezTo>
                <a:cubicBezTo>
                  <a:pt x="9958154" y="7640"/>
                  <a:pt x="9957366" y="11289"/>
                  <a:pt x="9957816" y="18288"/>
                </a:cubicBezTo>
                <a:cubicBezTo>
                  <a:pt x="9789958" y="23645"/>
                  <a:pt x="9437684" y="-10787"/>
                  <a:pt x="9293962" y="18288"/>
                </a:cubicBezTo>
                <a:cubicBezTo>
                  <a:pt x="9150240" y="47363"/>
                  <a:pt x="8858466" y="6899"/>
                  <a:pt x="8530529" y="18288"/>
                </a:cubicBezTo>
                <a:cubicBezTo>
                  <a:pt x="8202592" y="29677"/>
                  <a:pt x="8042036" y="-12845"/>
                  <a:pt x="7767096" y="18288"/>
                </a:cubicBezTo>
                <a:cubicBezTo>
                  <a:pt x="7492156" y="49421"/>
                  <a:pt x="7464764" y="38557"/>
                  <a:pt x="7302398" y="18288"/>
                </a:cubicBezTo>
                <a:cubicBezTo>
                  <a:pt x="7140032" y="-1981"/>
                  <a:pt x="6674139" y="-20177"/>
                  <a:pt x="6439388" y="18288"/>
                </a:cubicBezTo>
                <a:cubicBezTo>
                  <a:pt x="6204637" y="56753"/>
                  <a:pt x="6044763" y="2398"/>
                  <a:pt x="5775533" y="18288"/>
                </a:cubicBezTo>
                <a:cubicBezTo>
                  <a:pt x="5506303" y="34178"/>
                  <a:pt x="5528640" y="8636"/>
                  <a:pt x="5410413" y="18288"/>
                </a:cubicBezTo>
                <a:cubicBezTo>
                  <a:pt x="5292186" y="27940"/>
                  <a:pt x="4880771" y="-3659"/>
                  <a:pt x="4746559" y="18288"/>
                </a:cubicBezTo>
                <a:cubicBezTo>
                  <a:pt x="4612347" y="40235"/>
                  <a:pt x="4346390" y="46329"/>
                  <a:pt x="4182283" y="18288"/>
                </a:cubicBezTo>
                <a:cubicBezTo>
                  <a:pt x="4018176" y="-9753"/>
                  <a:pt x="3743247" y="40654"/>
                  <a:pt x="3618006" y="18288"/>
                </a:cubicBezTo>
                <a:cubicBezTo>
                  <a:pt x="3492765" y="-4078"/>
                  <a:pt x="3201495" y="15624"/>
                  <a:pt x="3053730" y="18288"/>
                </a:cubicBezTo>
                <a:cubicBezTo>
                  <a:pt x="2905965" y="20952"/>
                  <a:pt x="2770855" y="10382"/>
                  <a:pt x="2489454" y="18288"/>
                </a:cubicBezTo>
                <a:cubicBezTo>
                  <a:pt x="2208053" y="26194"/>
                  <a:pt x="1999579" y="12705"/>
                  <a:pt x="1726021" y="18288"/>
                </a:cubicBezTo>
                <a:cubicBezTo>
                  <a:pt x="1452463" y="23871"/>
                  <a:pt x="1261725" y="2423"/>
                  <a:pt x="1062167" y="18288"/>
                </a:cubicBezTo>
                <a:cubicBezTo>
                  <a:pt x="862609" y="34153"/>
                  <a:pt x="828837" y="34680"/>
                  <a:pt x="697047" y="18288"/>
                </a:cubicBezTo>
                <a:cubicBezTo>
                  <a:pt x="565257" y="1896"/>
                  <a:pt x="290333" y="-12656"/>
                  <a:pt x="0" y="18288"/>
                </a:cubicBezTo>
                <a:cubicBezTo>
                  <a:pt x="-82" y="11708"/>
                  <a:pt x="-178" y="8956"/>
                  <a:pt x="0" y="0"/>
                </a:cubicBezTo>
                <a:close/>
              </a:path>
              <a:path w="9957816" h="18288" stroke="0" extrusionOk="0">
                <a:moveTo>
                  <a:pt x="0" y="0"/>
                </a:moveTo>
                <a:cubicBezTo>
                  <a:pt x="239894" y="-13568"/>
                  <a:pt x="444306" y="20490"/>
                  <a:pt x="564276" y="0"/>
                </a:cubicBezTo>
                <a:cubicBezTo>
                  <a:pt x="684246" y="-20490"/>
                  <a:pt x="829702" y="-16311"/>
                  <a:pt x="929396" y="0"/>
                </a:cubicBezTo>
                <a:cubicBezTo>
                  <a:pt x="1029090" y="16311"/>
                  <a:pt x="1434080" y="4599"/>
                  <a:pt x="1792407" y="0"/>
                </a:cubicBezTo>
                <a:cubicBezTo>
                  <a:pt x="2150734" y="-4599"/>
                  <a:pt x="2230922" y="-3217"/>
                  <a:pt x="2356683" y="0"/>
                </a:cubicBezTo>
                <a:cubicBezTo>
                  <a:pt x="2482444" y="3217"/>
                  <a:pt x="2727176" y="10118"/>
                  <a:pt x="2920959" y="0"/>
                </a:cubicBezTo>
                <a:cubicBezTo>
                  <a:pt x="3114742" y="-10118"/>
                  <a:pt x="3583268" y="6126"/>
                  <a:pt x="3783970" y="0"/>
                </a:cubicBezTo>
                <a:cubicBezTo>
                  <a:pt x="3984672" y="-6126"/>
                  <a:pt x="4119530" y="12121"/>
                  <a:pt x="4248668" y="0"/>
                </a:cubicBezTo>
                <a:cubicBezTo>
                  <a:pt x="4377806" y="-12121"/>
                  <a:pt x="4830370" y="39306"/>
                  <a:pt x="5111679" y="0"/>
                </a:cubicBezTo>
                <a:cubicBezTo>
                  <a:pt x="5392988" y="-39306"/>
                  <a:pt x="5595981" y="-37432"/>
                  <a:pt x="5974690" y="0"/>
                </a:cubicBezTo>
                <a:cubicBezTo>
                  <a:pt x="6353399" y="37432"/>
                  <a:pt x="6382398" y="-32218"/>
                  <a:pt x="6638544" y="0"/>
                </a:cubicBezTo>
                <a:cubicBezTo>
                  <a:pt x="6894690" y="32218"/>
                  <a:pt x="7107197" y="-8479"/>
                  <a:pt x="7501555" y="0"/>
                </a:cubicBezTo>
                <a:cubicBezTo>
                  <a:pt x="7895913" y="8479"/>
                  <a:pt x="7913370" y="-2556"/>
                  <a:pt x="8065831" y="0"/>
                </a:cubicBezTo>
                <a:cubicBezTo>
                  <a:pt x="8218292" y="2556"/>
                  <a:pt x="8391465" y="4509"/>
                  <a:pt x="8630107" y="0"/>
                </a:cubicBezTo>
                <a:cubicBezTo>
                  <a:pt x="8868749" y="-4509"/>
                  <a:pt x="9078381" y="-9348"/>
                  <a:pt x="9393540" y="0"/>
                </a:cubicBezTo>
                <a:cubicBezTo>
                  <a:pt x="9708699" y="9348"/>
                  <a:pt x="9789190" y="-16759"/>
                  <a:pt x="9957816" y="0"/>
                </a:cubicBezTo>
                <a:cubicBezTo>
                  <a:pt x="9957941" y="4395"/>
                  <a:pt x="9957741" y="9776"/>
                  <a:pt x="9957816" y="18288"/>
                </a:cubicBezTo>
                <a:cubicBezTo>
                  <a:pt x="9649812" y="40651"/>
                  <a:pt x="9486007" y="41594"/>
                  <a:pt x="9194383" y="18288"/>
                </a:cubicBezTo>
                <a:cubicBezTo>
                  <a:pt x="8902759" y="-5018"/>
                  <a:pt x="8744094" y="43814"/>
                  <a:pt x="8530529" y="18288"/>
                </a:cubicBezTo>
                <a:cubicBezTo>
                  <a:pt x="8316964" y="-7238"/>
                  <a:pt x="8282371" y="24093"/>
                  <a:pt x="8165409" y="18288"/>
                </a:cubicBezTo>
                <a:cubicBezTo>
                  <a:pt x="8048447" y="12483"/>
                  <a:pt x="7851788" y="12040"/>
                  <a:pt x="7700711" y="18288"/>
                </a:cubicBezTo>
                <a:cubicBezTo>
                  <a:pt x="7549634" y="24536"/>
                  <a:pt x="7127225" y="27915"/>
                  <a:pt x="6837700" y="18288"/>
                </a:cubicBezTo>
                <a:cubicBezTo>
                  <a:pt x="6548175" y="8661"/>
                  <a:pt x="6330711" y="50037"/>
                  <a:pt x="6173846" y="18288"/>
                </a:cubicBezTo>
                <a:cubicBezTo>
                  <a:pt x="6016981" y="-13461"/>
                  <a:pt x="5930031" y="15985"/>
                  <a:pt x="5709148" y="18288"/>
                </a:cubicBezTo>
                <a:cubicBezTo>
                  <a:pt x="5488265" y="20591"/>
                  <a:pt x="5372997" y="43097"/>
                  <a:pt x="5045293" y="18288"/>
                </a:cubicBezTo>
                <a:cubicBezTo>
                  <a:pt x="4717590" y="-6521"/>
                  <a:pt x="4829875" y="6803"/>
                  <a:pt x="4680174" y="18288"/>
                </a:cubicBezTo>
                <a:cubicBezTo>
                  <a:pt x="4530473" y="29773"/>
                  <a:pt x="4441300" y="27030"/>
                  <a:pt x="4315054" y="18288"/>
                </a:cubicBezTo>
                <a:cubicBezTo>
                  <a:pt x="4188808" y="9546"/>
                  <a:pt x="3846162" y="4446"/>
                  <a:pt x="3651199" y="18288"/>
                </a:cubicBezTo>
                <a:cubicBezTo>
                  <a:pt x="3456236" y="32130"/>
                  <a:pt x="3412656" y="-1324"/>
                  <a:pt x="3186501" y="18288"/>
                </a:cubicBezTo>
                <a:cubicBezTo>
                  <a:pt x="2960346" y="37900"/>
                  <a:pt x="2783091" y="19872"/>
                  <a:pt x="2423069" y="18288"/>
                </a:cubicBezTo>
                <a:cubicBezTo>
                  <a:pt x="2063047" y="16704"/>
                  <a:pt x="2066062" y="18692"/>
                  <a:pt x="1958370" y="18288"/>
                </a:cubicBezTo>
                <a:cubicBezTo>
                  <a:pt x="1850678" y="17884"/>
                  <a:pt x="1403255" y="47471"/>
                  <a:pt x="1194938" y="18288"/>
                </a:cubicBezTo>
                <a:cubicBezTo>
                  <a:pt x="986621" y="-10895"/>
                  <a:pt x="986435" y="4670"/>
                  <a:pt x="829818" y="18288"/>
                </a:cubicBezTo>
                <a:cubicBezTo>
                  <a:pt x="673201" y="31906"/>
                  <a:pt x="178831" y="-2639"/>
                  <a:pt x="0" y="18288"/>
                </a:cubicBezTo>
                <a:cubicBezTo>
                  <a:pt x="-504" y="12101"/>
                  <a:pt x="-591" y="7719"/>
                  <a:pt x="0" y="0"/>
                </a:cubicBezTo>
                <a:close/>
              </a:path>
            </a:pathLst>
          </a:custGeom>
          <a:solidFill>
            <a:schemeClr val="bg1"/>
          </a:solidFill>
          <a:ln w="38100" cap="rnd">
            <a:solidFill>
              <a:schemeClr val="bg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757832D0-F6DE-5742-A249-29B35F040CB8}"/>
              </a:ext>
            </a:extLst>
          </p:cNvPr>
          <p:cNvSpPr>
            <a:spLocks noGrp="1"/>
          </p:cNvSpPr>
          <p:nvPr>
            <p:ph idx="1"/>
          </p:nvPr>
        </p:nvSpPr>
        <p:spPr>
          <a:xfrm>
            <a:off x="1151467" y="2607733"/>
            <a:ext cx="9889067" cy="3285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lIns="91440" tIns="45720" rIns="91440" bIns="45720" numCol="1" spcCol="0" rtlCol="0" fromWordArt="0" anchorCtr="0" forceAA="0" compatLnSpc="1">
            <a:prstTxWarp prst="textNoShape">
              <a:avLst/>
            </a:prstTxWarp>
            <a:normAutofit/>
          </a:bodyPr>
          <a:lstStyle/>
          <a:p>
            <a:pPr>
              <a:lnSpc>
                <a:spcPct val="100000"/>
              </a:lnSpc>
            </a:pPr>
            <a:r>
              <a:rPr lang="en-US" sz="2200" b="1">
                <a:solidFill>
                  <a:schemeClr val="bg1"/>
                </a:solidFill>
              </a:rPr>
              <a:t>Certifying physician must certify that Medicare HH eligibility has been met to include the following:</a:t>
            </a:r>
          </a:p>
          <a:p>
            <a:pPr lvl="0">
              <a:lnSpc>
                <a:spcPct val="100000"/>
              </a:lnSpc>
            </a:pPr>
            <a:r>
              <a:rPr lang="en-US" sz="2200">
                <a:solidFill>
                  <a:schemeClr val="bg1"/>
                </a:solidFill>
              </a:rPr>
              <a:t>Be confined to the home</a:t>
            </a:r>
          </a:p>
          <a:p>
            <a:pPr lvl="0">
              <a:lnSpc>
                <a:spcPct val="100000"/>
              </a:lnSpc>
            </a:pPr>
            <a:r>
              <a:rPr lang="en-US" sz="2200">
                <a:solidFill>
                  <a:schemeClr val="bg1"/>
                </a:solidFill>
              </a:rPr>
              <a:t>Under the care of a physician</a:t>
            </a:r>
          </a:p>
          <a:p>
            <a:pPr lvl="0">
              <a:lnSpc>
                <a:spcPct val="100000"/>
              </a:lnSpc>
            </a:pPr>
            <a:r>
              <a:rPr lang="en-US" sz="2200">
                <a:solidFill>
                  <a:schemeClr val="bg1"/>
                </a:solidFill>
              </a:rPr>
              <a:t>Services are provided under a plan of care established and periodically reviewed by a physician</a:t>
            </a:r>
          </a:p>
          <a:p>
            <a:pPr lvl="0">
              <a:lnSpc>
                <a:spcPct val="100000"/>
              </a:lnSpc>
            </a:pPr>
            <a:r>
              <a:rPr lang="en-US" sz="2200">
                <a:solidFill>
                  <a:schemeClr val="bg1"/>
                </a:solidFill>
              </a:rPr>
              <a:t>Be in need of skilled nursing care on an intermittent basis or physical therapy or speech-language pathology; or have a continuing need for occupational therapy</a:t>
            </a:r>
          </a:p>
          <a:p>
            <a:pPr lvl="0">
              <a:lnSpc>
                <a:spcPct val="100000"/>
              </a:lnSpc>
            </a:pPr>
            <a:r>
              <a:rPr lang="en-US" sz="2200">
                <a:solidFill>
                  <a:schemeClr val="bg1"/>
                </a:solidFill>
              </a:rPr>
              <a:t>Have a documented F2F encounter with physician or allowed non-physician practitioner (NPP)</a:t>
            </a:r>
          </a:p>
          <a:p>
            <a:pPr>
              <a:lnSpc>
                <a:spcPct val="100000"/>
              </a:lnSpc>
            </a:pPr>
            <a:endParaRPr lang="en-US" sz="2200">
              <a:solidFill>
                <a:schemeClr val="bg1"/>
              </a:solidFill>
            </a:endParaRPr>
          </a:p>
        </p:txBody>
      </p:sp>
    </p:spTree>
    <p:extLst>
      <p:ext uri="{BB962C8B-B14F-4D97-AF65-F5344CB8AC3E}">
        <p14:creationId xmlns:p14="http://schemas.microsoft.com/office/powerpoint/2010/main" val="2822403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0C889C-8EF2-204C-A5EB-1096BC9ACAFB}"/>
              </a:ext>
            </a:extLst>
          </p:cNvPr>
          <p:cNvSpPr>
            <a:spLocks noGrp="1"/>
          </p:cNvSpPr>
          <p:nvPr>
            <p:ph type="title"/>
          </p:nvPr>
        </p:nvSpPr>
        <p:spPr>
          <a:xfrm>
            <a:off x="5297762" y="329184"/>
            <a:ext cx="6251110" cy="1783080"/>
          </a:xfrm>
        </p:spPr>
        <p:txBody>
          <a:bodyPr anchor="b">
            <a:normAutofit/>
          </a:bodyPr>
          <a:lstStyle/>
          <a:p>
            <a:pPr>
              <a:lnSpc>
                <a:spcPct val="90000"/>
              </a:lnSpc>
            </a:pPr>
            <a:r>
              <a:rPr lang="en-US" sz="4500"/>
              <a:t>Required Components of the Face to Face</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F9988"/>
          </a:solidFill>
          <a:ln w="38100" cap="rnd">
            <a:solidFill>
              <a:srgbClr val="BF998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6112F38-EE52-8F40-91D0-ACB2C80D9C39}"/>
              </a:ext>
            </a:extLst>
          </p:cNvPr>
          <p:cNvSpPr>
            <a:spLocks noGrp="1"/>
          </p:cNvSpPr>
          <p:nvPr>
            <p:ph idx="1"/>
          </p:nvPr>
        </p:nvSpPr>
        <p:spPr>
          <a:xfrm>
            <a:off x="5297762" y="2706624"/>
            <a:ext cx="6251110" cy="3483864"/>
          </a:xfrm>
        </p:spPr>
        <p:txBody>
          <a:bodyPr>
            <a:normAutofit lnSpcReduction="10000"/>
          </a:bodyPr>
          <a:lstStyle/>
          <a:p>
            <a:pPr lvl="0">
              <a:lnSpc>
                <a:spcPct val="100000"/>
              </a:lnSpc>
              <a:buFont typeface="Wingdings" pitchFamily="2" charset="2"/>
              <a:buChar char="q"/>
            </a:pPr>
            <a:r>
              <a:rPr lang="en-US" sz="2000" dirty="0"/>
              <a:t>Documentation of the name of the MD or NPP who saw the patient and the date of the encounter</a:t>
            </a:r>
          </a:p>
          <a:p>
            <a:pPr lvl="0">
              <a:lnSpc>
                <a:spcPct val="100000"/>
              </a:lnSpc>
              <a:buFont typeface="Wingdings" pitchFamily="2" charset="2"/>
              <a:buChar char="q"/>
            </a:pPr>
            <a:r>
              <a:rPr lang="en-US" sz="2000" dirty="0"/>
              <a:t>Clinical condition that supports homebound status</a:t>
            </a:r>
          </a:p>
          <a:p>
            <a:pPr lvl="0">
              <a:lnSpc>
                <a:spcPct val="100000"/>
              </a:lnSpc>
              <a:buFont typeface="Wingdings" pitchFamily="2" charset="2"/>
              <a:buChar char="q"/>
            </a:pPr>
            <a:r>
              <a:rPr lang="en-US" sz="2000" dirty="0"/>
              <a:t>Need for skilled services</a:t>
            </a:r>
          </a:p>
          <a:p>
            <a:pPr lvl="0">
              <a:lnSpc>
                <a:spcPct val="100000"/>
              </a:lnSpc>
              <a:buFont typeface="Wingdings" pitchFamily="2" charset="2"/>
              <a:buChar char="q"/>
            </a:pPr>
            <a:r>
              <a:rPr lang="en-US" sz="2000" dirty="0"/>
              <a:t>Supports primary reason the patient required home health</a:t>
            </a:r>
          </a:p>
          <a:p>
            <a:pPr lvl="0">
              <a:lnSpc>
                <a:spcPct val="100000"/>
              </a:lnSpc>
              <a:buFont typeface="Wingdings" pitchFamily="2" charset="2"/>
              <a:buChar char="q"/>
            </a:pPr>
            <a:r>
              <a:rPr lang="en-US" sz="2000" dirty="0"/>
              <a:t>Reason for home health referral</a:t>
            </a:r>
          </a:p>
          <a:p>
            <a:pPr lvl="0">
              <a:lnSpc>
                <a:spcPct val="100000"/>
              </a:lnSpc>
              <a:buFont typeface="Wingdings" pitchFamily="2" charset="2"/>
              <a:buChar char="q"/>
            </a:pPr>
            <a:r>
              <a:rPr lang="en-US" sz="2000" dirty="0"/>
              <a:t>MD name, signature and date</a:t>
            </a:r>
          </a:p>
          <a:p>
            <a:pPr lvl="0">
              <a:lnSpc>
                <a:spcPct val="100000"/>
              </a:lnSpc>
              <a:buFont typeface="Wingdings" pitchFamily="2" charset="2"/>
              <a:buChar char="q"/>
            </a:pPr>
            <a:r>
              <a:rPr lang="en-US" sz="2000" dirty="0"/>
              <a:t>Additional items may be located throughout the medical record, but must be clearly identifiable</a:t>
            </a:r>
          </a:p>
          <a:p>
            <a:pPr marL="0" lvl="0" indent="0">
              <a:lnSpc>
                <a:spcPct val="100000"/>
              </a:lnSpc>
              <a:buNone/>
            </a:pPr>
            <a:r>
              <a:rPr lang="en-US" sz="3600" b="1" dirty="0"/>
              <a:t>Did we check off all the items?</a:t>
            </a:r>
          </a:p>
        </p:txBody>
      </p:sp>
      <p:pic>
        <p:nvPicPr>
          <p:cNvPr id="5" name="Picture 4" descr="Close-up unopened pill packets">
            <a:extLst>
              <a:ext uri="{FF2B5EF4-FFF2-40B4-BE49-F238E27FC236}">
                <a16:creationId xmlns:a16="http://schemas.microsoft.com/office/drawing/2014/main" id="{732E4F1C-7F0B-4A72-A1C8-AE51C0581702}"/>
              </a:ext>
            </a:extLst>
          </p:cNvPr>
          <p:cNvPicPr>
            <a:picLocks noChangeAspect="1"/>
          </p:cNvPicPr>
          <p:nvPr/>
        </p:nvPicPr>
        <p:blipFill rotWithShape="1">
          <a:blip r:embed="rId2"/>
          <a:srcRect l="30700" r="24648"/>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283373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BF9988"/>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ADEAE6B-055E-484E-B602-A1BD4DF8CBA7}"/>
              </a:ext>
            </a:extLst>
          </p:cNvPr>
          <p:cNvSpPr>
            <a:spLocks noGrp="1"/>
          </p:cNvSpPr>
          <p:nvPr>
            <p:ph type="title"/>
          </p:nvPr>
        </p:nvSpPr>
        <p:spPr>
          <a:xfrm>
            <a:off x="841246" y="673770"/>
            <a:ext cx="3644489" cy="2414488"/>
          </a:xfrm>
        </p:spPr>
        <p:txBody>
          <a:bodyPr anchor="t">
            <a:normAutofit/>
          </a:bodyPr>
          <a:lstStyle/>
          <a:p>
            <a:pPr>
              <a:lnSpc>
                <a:spcPct val="90000"/>
              </a:lnSpc>
            </a:pPr>
            <a:r>
              <a:rPr lang="en-US" sz="4600">
                <a:solidFill>
                  <a:schemeClr val="bg1"/>
                </a:solidFill>
              </a:rPr>
              <a:t>Examples of Appropriate Documents</a:t>
            </a:r>
          </a:p>
        </p:txBody>
      </p:sp>
      <p:sp>
        <p:nvSpPr>
          <p:cNvPr id="3" name="Content Placeholder 2">
            <a:extLst>
              <a:ext uri="{FF2B5EF4-FFF2-40B4-BE49-F238E27FC236}">
                <a16:creationId xmlns:a16="http://schemas.microsoft.com/office/drawing/2014/main" id="{09CBFF00-1FA7-E247-A114-BEE682007F69}"/>
              </a:ext>
            </a:extLst>
          </p:cNvPr>
          <p:cNvSpPr>
            <a:spLocks noGrp="1"/>
          </p:cNvSpPr>
          <p:nvPr>
            <p:ph idx="1"/>
          </p:nvPr>
        </p:nvSpPr>
        <p:spPr>
          <a:xfrm>
            <a:off x="6095999" y="882315"/>
            <a:ext cx="5254754" cy="5294647"/>
          </a:xfrm>
        </p:spPr>
        <p:txBody>
          <a:bodyPr>
            <a:normAutofit/>
          </a:bodyPr>
          <a:lstStyle/>
          <a:p>
            <a:pPr lvl="0"/>
            <a:r>
              <a:rPr lang="en-US" dirty="0"/>
              <a:t>Discharge summary</a:t>
            </a:r>
          </a:p>
          <a:p>
            <a:pPr lvl="0"/>
            <a:r>
              <a:rPr lang="en-US" dirty="0"/>
              <a:t>MD office visit note</a:t>
            </a:r>
          </a:p>
          <a:p>
            <a:pPr lvl="0"/>
            <a:r>
              <a:rPr lang="en-US" dirty="0"/>
              <a:t>Progress note from acute/post-acute facility</a:t>
            </a:r>
          </a:p>
          <a:p>
            <a:pPr lvl="0"/>
            <a:r>
              <a:rPr lang="en-US" dirty="0"/>
              <a:t>Note on MD letterhead summarizing the required information  </a:t>
            </a:r>
          </a:p>
          <a:p>
            <a:pPr lvl="0"/>
            <a:r>
              <a:rPr lang="en-US" dirty="0"/>
              <a:t>Clinical summary</a:t>
            </a:r>
          </a:p>
          <a:p>
            <a:pPr lvl="0"/>
            <a:r>
              <a:rPr lang="en-US" dirty="0"/>
              <a:t>Admission summary</a:t>
            </a:r>
          </a:p>
          <a:p>
            <a:pPr lvl="0"/>
            <a:r>
              <a:rPr lang="en-US" dirty="0"/>
              <a:t>History &amp; Physical</a:t>
            </a:r>
          </a:p>
        </p:txBody>
      </p:sp>
    </p:spTree>
    <p:extLst>
      <p:ext uri="{BB962C8B-B14F-4D97-AF65-F5344CB8AC3E}">
        <p14:creationId xmlns:p14="http://schemas.microsoft.com/office/powerpoint/2010/main" val="9596519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1E99C8A-2F73-4329-BFDF-5416B1DA4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9502097-0C30-463C-A52E-2E3C02E057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9686" y="0"/>
            <a:ext cx="7152315" cy="6858000"/>
          </a:xfrm>
          <a:custGeom>
            <a:avLst/>
            <a:gdLst>
              <a:gd name="connsiteX0" fmla="*/ 17101 w 7152315"/>
              <a:gd name="connsiteY0" fmla="*/ 0 h 6858000"/>
              <a:gd name="connsiteX1" fmla="*/ 7152315 w 7152315"/>
              <a:gd name="connsiteY1" fmla="*/ 0 h 6858000"/>
              <a:gd name="connsiteX2" fmla="*/ 7152315 w 7152315"/>
              <a:gd name="connsiteY2" fmla="*/ 6858000 h 6858000"/>
              <a:gd name="connsiteX3" fmla="*/ 15999 w 7152315"/>
              <a:gd name="connsiteY3" fmla="*/ 6858000 h 6858000"/>
              <a:gd name="connsiteX4" fmla="*/ 9729 w 7152315"/>
              <a:gd name="connsiteY4" fmla="*/ 6734157 h 6858000"/>
              <a:gd name="connsiteX5" fmla="*/ 15819 w 7152315"/>
              <a:gd name="connsiteY5" fmla="*/ 6122264 h 6858000"/>
              <a:gd name="connsiteX6" fmla="*/ 11379 w 7152315"/>
              <a:gd name="connsiteY6" fmla="*/ 5614784 h 6858000"/>
              <a:gd name="connsiteX7" fmla="*/ 20006 w 7152315"/>
              <a:gd name="connsiteY7" fmla="*/ 5204359 h 6858000"/>
              <a:gd name="connsiteX8" fmla="*/ 16962 w 7152315"/>
              <a:gd name="connsiteY8" fmla="*/ 4811696 h 6858000"/>
              <a:gd name="connsiteX9" fmla="*/ 13409 w 7152315"/>
              <a:gd name="connsiteY9" fmla="*/ 4358135 h 6858000"/>
              <a:gd name="connsiteX10" fmla="*/ 12774 w 7152315"/>
              <a:gd name="connsiteY10" fmla="*/ 4038423 h 6858000"/>
              <a:gd name="connsiteX11" fmla="*/ 10110 w 7152315"/>
              <a:gd name="connsiteY11" fmla="*/ 3630663 h 6858000"/>
              <a:gd name="connsiteX12" fmla="*/ 16581 w 7152315"/>
              <a:gd name="connsiteY12" fmla="*/ 3275427 h 6858000"/>
              <a:gd name="connsiteX13" fmla="*/ 27872 w 7152315"/>
              <a:gd name="connsiteY13" fmla="*/ 2871219 h 6858000"/>
              <a:gd name="connsiteX14" fmla="*/ 17596 w 7152315"/>
              <a:gd name="connsiteY14" fmla="*/ 2235600 h 6858000"/>
              <a:gd name="connsiteX15" fmla="*/ 14170 w 7152315"/>
              <a:gd name="connsiteY15" fmla="*/ 1894827 h 6858000"/>
              <a:gd name="connsiteX16" fmla="*/ 11632 w 7152315"/>
              <a:gd name="connsiteY16" fmla="*/ 1603026 h 6858000"/>
              <a:gd name="connsiteX17" fmla="*/ 14551 w 7152315"/>
              <a:gd name="connsiteY17" fmla="*/ 1307799 h 6858000"/>
              <a:gd name="connsiteX18" fmla="*/ 14551 w 7152315"/>
              <a:gd name="connsiteY18" fmla="*/ 887733 h 6858000"/>
              <a:gd name="connsiteX19" fmla="*/ 849 w 7152315"/>
              <a:gd name="connsiteY19" fmla="*/ 349169 h 6858000"/>
              <a:gd name="connsiteX20" fmla="*/ 1404 w 7152315"/>
              <a:gd name="connsiteY20" fmla="*/ 160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52315" h="6858000">
                <a:moveTo>
                  <a:pt x="17101" y="0"/>
                </a:moveTo>
                <a:lnTo>
                  <a:pt x="7152315" y="0"/>
                </a:lnTo>
                <a:lnTo>
                  <a:pt x="7152315" y="6858000"/>
                </a:lnTo>
                <a:lnTo>
                  <a:pt x="15999" y="6858000"/>
                </a:lnTo>
                <a:lnTo>
                  <a:pt x="9729" y="6734157"/>
                </a:lnTo>
                <a:cubicBezTo>
                  <a:pt x="5924" y="6530150"/>
                  <a:pt x="12521" y="6326271"/>
                  <a:pt x="15819" y="6122264"/>
                </a:cubicBezTo>
                <a:cubicBezTo>
                  <a:pt x="18484" y="5952766"/>
                  <a:pt x="-1689" y="5783013"/>
                  <a:pt x="11379" y="5614784"/>
                </a:cubicBezTo>
                <a:cubicBezTo>
                  <a:pt x="22112" y="5478259"/>
                  <a:pt x="24992" y="5341214"/>
                  <a:pt x="20006" y="5204359"/>
                </a:cubicBezTo>
                <a:cubicBezTo>
                  <a:pt x="14932" y="5073429"/>
                  <a:pt x="13917" y="4942537"/>
                  <a:pt x="16962" y="4811696"/>
                </a:cubicBezTo>
                <a:cubicBezTo>
                  <a:pt x="20640" y="4660467"/>
                  <a:pt x="16962" y="4509238"/>
                  <a:pt x="13409" y="4358135"/>
                </a:cubicBezTo>
                <a:cubicBezTo>
                  <a:pt x="10872" y="4251565"/>
                  <a:pt x="10998" y="4144994"/>
                  <a:pt x="12774" y="4038423"/>
                </a:cubicBezTo>
                <a:cubicBezTo>
                  <a:pt x="15185" y="3902545"/>
                  <a:pt x="19879" y="3766540"/>
                  <a:pt x="10110" y="3630663"/>
                </a:cubicBezTo>
                <a:cubicBezTo>
                  <a:pt x="1178" y="3512306"/>
                  <a:pt x="3347" y="3393378"/>
                  <a:pt x="16581" y="3275427"/>
                </a:cubicBezTo>
                <a:cubicBezTo>
                  <a:pt x="33403" y="3141377"/>
                  <a:pt x="37183" y="3006006"/>
                  <a:pt x="27872" y="2871219"/>
                </a:cubicBezTo>
                <a:cubicBezTo>
                  <a:pt x="11315" y="2659765"/>
                  <a:pt x="7890" y="2447486"/>
                  <a:pt x="17596" y="2235600"/>
                </a:cubicBezTo>
                <a:cubicBezTo>
                  <a:pt x="22797" y="2122038"/>
                  <a:pt x="21655" y="2008261"/>
                  <a:pt x="14170" y="1894827"/>
                </a:cubicBezTo>
                <a:cubicBezTo>
                  <a:pt x="8144" y="1797670"/>
                  <a:pt x="7294" y="1700272"/>
                  <a:pt x="11632" y="1603026"/>
                </a:cubicBezTo>
                <a:cubicBezTo>
                  <a:pt x="15566" y="1504575"/>
                  <a:pt x="17215" y="1406124"/>
                  <a:pt x="14551" y="1307799"/>
                </a:cubicBezTo>
                <a:cubicBezTo>
                  <a:pt x="10872" y="1168242"/>
                  <a:pt x="10110" y="1027798"/>
                  <a:pt x="14551" y="887733"/>
                </a:cubicBezTo>
                <a:cubicBezTo>
                  <a:pt x="20894" y="708085"/>
                  <a:pt x="3132" y="528817"/>
                  <a:pt x="849" y="349169"/>
                </a:cubicBezTo>
                <a:cubicBezTo>
                  <a:pt x="24" y="286241"/>
                  <a:pt x="-769" y="223346"/>
                  <a:pt x="1404" y="160593"/>
                </a:cubicBezTo>
                <a:close/>
              </a:path>
            </a:pathLst>
          </a:custGeom>
          <a:solidFill>
            <a:srgbClr val="BF99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7E47848-A769-2B45-AF77-E52E4A4FAE11}"/>
              </a:ext>
            </a:extLst>
          </p:cNvPr>
          <p:cNvSpPr>
            <a:spLocks noGrp="1"/>
          </p:cNvSpPr>
          <p:nvPr>
            <p:ph type="title"/>
          </p:nvPr>
        </p:nvSpPr>
        <p:spPr>
          <a:xfrm>
            <a:off x="5568696" y="643467"/>
            <a:ext cx="5782055" cy="5571066"/>
          </a:xfrm>
        </p:spPr>
        <p:txBody>
          <a:bodyPr anchor="ctr">
            <a:normAutofit/>
          </a:bodyPr>
          <a:lstStyle/>
          <a:p>
            <a:r>
              <a:rPr lang="en-US" sz="6800">
                <a:solidFill>
                  <a:schemeClr val="bg1"/>
                </a:solidFill>
              </a:rPr>
              <a:t>Examples of Inappropriate Documents</a:t>
            </a:r>
          </a:p>
        </p:txBody>
      </p:sp>
      <p:sp>
        <p:nvSpPr>
          <p:cNvPr id="3" name="Content Placeholder 2">
            <a:extLst>
              <a:ext uri="{FF2B5EF4-FFF2-40B4-BE49-F238E27FC236}">
                <a16:creationId xmlns:a16="http://schemas.microsoft.com/office/drawing/2014/main" id="{67C4BF82-131D-044D-B9F6-6A7EBA04F6ED}"/>
              </a:ext>
            </a:extLst>
          </p:cNvPr>
          <p:cNvSpPr>
            <a:spLocks noGrp="1"/>
          </p:cNvSpPr>
          <p:nvPr>
            <p:ph idx="1"/>
          </p:nvPr>
        </p:nvSpPr>
        <p:spPr>
          <a:xfrm>
            <a:off x="841248" y="643467"/>
            <a:ext cx="3840480" cy="5571066"/>
          </a:xfrm>
        </p:spPr>
        <p:txBody>
          <a:bodyPr anchor="ctr">
            <a:normAutofit/>
          </a:bodyPr>
          <a:lstStyle/>
          <a:p>
            <a:pPr lvl="0"/>
            <a:r>
              <a:rPr lang="en-US" dirty="0"/>
              <a:t>Diagnosis list alone</a:t>
            </a:r>
          </a:p>
          <a:p>
            <a:pPr lvl="0"/>
            <a:r>
              <a:rPr lang="en-US" dirty="0"/>
              <a:t>Recent procedures alone</a:t>
            </a:r>
          </a:p>
          <a:p>
            <a:pPr lvl="0"/>
            <a:r>
              <a:rPr lang="en-US" dirty="0"/>
              <a:t>Recent injuries alone</a:t>
            </a:r>
          </a:p>
          <a:p>
            <a:pPr lvl="0"/>
            <a:r>
              <a:rPr lang="en-US" dirty="0"/>
              <a:t>Generic statement without specific clinical finding to indicate what makes the patient homebound:</a:t>
            </a:r>
          </a:p>
          <a:p>
            <a:pPr lvl="1"/>
            <a:r>
              <a:rPr lang="en-US" dirty="0"/>
              <a:t>“taxing effort to leave home”</a:t>
            </a:r>
          </a:p>
          <a:p>
            <a:pPr lvl="1"/>
            <a:r>
              <a:rPr lang="en-US" dirty="0"/>
              <a:t>“gait abnormality”</a:t>
            </a:r>
          </a:p>
          <a:p>
            <a:pPr lvl="1"/>
            <a:r>
              <a:rPr lang="en-US" dirty="0"/>
              <a:t>“weakness/muscle weakness”</a:t>
            </a:r>
          </a:p>
          <a:p>
            <a:endParaRPr lang="en-US" dirty="0"/>
          </a:p>
        </p:txBody>
      </p:sp>
    </p:spTree>
    <p:extLst>
      <p:ext uri="{BB962C8B-B14F-4D97-AF65-F5344CB8AC3E}">
        <p14:creationId xmlns:p14="http://schemas.microsoft.com/office/powerpoint/2010/main" val="9502882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5B62C-3031-B049-BF3E-7272573C377F}"/>
              </a:ext>
            </a:extLst>
          </p:cNvPr>
          <p:cNvSpPr>
            <a:spLocks noGrp="1"/>
          </p:cNvSpPr>
          <p:nvPr>
            <p:ph type="title"/>
          </p:nvPr>
        </p:nvSpPr>
        <p:spPr/>
        <p:txBody>
          <a:bodyPr/>
          <a:lstStyle/>
          <a:p>
            <a:r>
              <a:rPr lang="en-US" dirty="0"/>
              <a:t>Who Can Complete the Face to Face</a:t>
            </a:r>
          </a:p>
        </p:txBody>
      </p:sp>
      <p:graphicFrame>
        <p:nvGraphicFramePr>
          <p:cNvPr id="5" name="Content Placeholder 2">
            <a:extLst>
              <a:ext uri="{FF2B5EF4-FFF2-40B4-BE49-F238E27FC236}">
                <a16:creationId xmlns:a16="http://schemas.microsoft.com/office/drawing/2014/main" id="{932E9820-19EC-414F-9460-CC943E13FEBD}"/>
              </a:ext>
            </a:extLst>
          </p:cNvPr>
          <p:cNvGraphicFramePr>
            <a:graphicFrameLocks noGrp="1"/>
          </p:cNvGraphicFramePr>
          <p:nvPr>
            <p:ph idx="1"/>
            <p:extLst>
              <p:ext uri="{D42A27DB-BD31-4B8C-83A1-F6EECF244321}">
                <p14:modId xmlns:p14="http://schemas.microsoft.com/office/powerpoint/2010/main" val="111558351"/>
              </p:ext>
            </p:extLst>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7770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A2E39B7-17D8-4009-A8BA-9E8D8EC1B4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7">
            <a:extLst>
              <a:ext uri="{FF2B5EF4-FFF2-40B4-BE49-F238E27FC236}">
                <a16:creationId xmlns:a16="http://schemas.microsoft.com/office/drawing/2014/main" id="{8B71B615-14B5-4C0F-99E2-F17912DC63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BF9988"/>
          </a:solidFill>
          <a:ln w="57150">
            <a:solidFill>
              <a:srgbClr val="BF998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9309763-1D15-9845-BD02-AF164F924F36}"/>
              </a:ext>
            </a:extLst>
          </p:cNvPr>
          <p:cNvSpPr>
            <a:spLocks noGrp="1"/>
          </p:cNvSpPr>
          <p:nvPr>
            <p:ph type="title"/>
          </p:nvPr>
        </p:nvSpPr>
        <p:spPr>
          <a:xfrm>
            <a:off x="2612571" y="1420591"/>
            <a:ext cx="6809014" cy="1102860"/>
          </a:xfrm>
        </p:spPr>
        <p:txBody>
          <a:bodyPr anchor="b">
            <a:normAutofit/>
          </a:bodyPr>
          <a:lstStyle/>
          <a:p>
            <a:pPr>
              <a:lnSpc>
                <a:spcPct val="90000"/>
              </a:lnSpc>
            </a:pPr>
            <a:r>
              <a:rPr lang="en-US" sz="4600">
                <a:solidFill>
                  <a:srgbClr val="FFFFFF"/>
                </a:solidFill>
              </a:rPr>
              <a:t>Top Reasons For Denial </a:t>
            </a:r>
          </a:p>
        </p:txBody>
      </p:sp>
      <p:sp>
        <p:nvSpPr>
          <p:cNvPr id="3" name="Content Placeholder 2">
            <a:extLst>
              <a:ext uri="{FF2B5EF4-FFF2-40B4-BE49-F238E27FC236}">
                <a16:creationId xmlns:a16="http://schemas.microsoft.com/office/drawing/2014/main" id="{681D5FCE-8E4D-414B-BA5B-B53C97E69E92}"/>
              </a:ext>
            </a:extLst>
          </p:cNvPr>
          <p:cNvSpPr>
            <a:spLocks noGrp="1"/>
          </p:cNvSpPr>
          <p:nvPr>
            <p:ph idx="1"/>
          </p:nvPr>
        </p:nvSpPr>
        <p:spPr>
          <a:xfrm>
            <a:off x="2612571" y="2694219"/>
            <a:ext cx="6809014" cy="2514596"/>
          </a:xfrm>
        </p:spPr>
        <p:txBody>
          <a:bodyPr>
            <a:normAutofit/>
          </a:bodyPr>
          <a:lstStyle/>
          <a:p>
            <a:pPr lvl="0"/>
            <a:r>
              <a:rPr lang="en-US" sz="2600" dirty="0">
                <a:solidFill>
                  <a:srgbClr val="FFFFFF"/>
                </a:solidFill>
              </a:rPr>
              <a:t>Actual F2F visit date doesn’t match the date on the F2F form or attestation statement</a:t>
            </a:r>
          </a:p>
          <a:p>
            <a:pPr lvl="0"/>
            <a:r>
              <a:rPr lang="en-US" sz="2600" dirty="0">
                <a:solidFill>
                  <a:srgbClr val="FFFFFF"/>
                </a:solidFill>
              </a:rPr>
              <a:t>Referral diagnosis doesn’t match primary reason for home health care</a:t>
            </a:r>
          </a:p>
          <a:p>
            <a:pPr lvl="0"/>
            <a:r>
              <a:rPr lang="en-US" sz="2600" dirty="0">
                <a:solidFill>
                  <a:srgbClr val="FFFFFF"/>
                </a:solidFill>
              </a:rPr>
              <a:t>Documentation does not support homebound status or need for skilled service</a:t>
            </a:r>
          </a:p>
        </p:txBody>
      </p:sp>
    </p:spTree>
    <p:extLst>
      <p:ext uri="{BB962C8B-B14F-4D97-AF65-F5344CB8AC3E}">
        <p14:creationId xmlns:p14="http://schemas.microsoft.com/office/powerpoint/2010/main" val="3745702575"/>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272441"/>
      </a:dk2>
      <a:lt2>
        <a:srgbClr val="E2E6E8"/>
      </a:lt2>
      <a:accent1>
        <a:srgbClr val="BF9988"/>
      </a:accent1>
      <a:accent2>
        <a:srgbClr val="AFA077"/>
      </a:accent2>
      <a:accent3>
        <a:srgbClr val="A1A77E"/>
      </a:accent3>
      <a:accent4>
        <a:srgbClr val="8CAA74"/>
      </a:accent4>
      <a:accent5>
        <a:srgbClr val="82AC81"/>
      </a:accent5>
      <a:accent6>
        <a:srgbClr val="77AE8D"/>
      </a:accent6>
      <a:hlink>
        <a:srgbClr val="5E899D"/>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emplate>{9E3BA12D-7198-CE47-9316-1B05499D5B2E}tf10001058</Template>
  <TotalTime>114</TotalTime>
  <Words>998</Words>
  <Application>Microsoft Macintosh PowerPoint</Application>
  <PresentationFormat>Widescreen</PresentationFormat>
  <Paragraphs>94</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Modern Love</vt:lpstr>
      <vt:lpstr>The Hand</vt:lpstr>
      <vt:lpstr>Wingdings</vt:lpstr>
      <vt:lpstr>SketchyVTI</vt:lpstr>
      <vt:lpstr>Restore Home Health</vt:lpstr>
      <vt:lpstr>F2F Overview </vt:lpstr>
      <vt:lpstr>When Should a Face to Face Occur? </vt:lpstr>
      <vt:lpstr>Certifying For Home Health </vt:lpstr>
      <vt:lpstr>Required Components of the Face to Face</vt:lpstr>
      <vt:lpstr>Examples of Appropriate Documents</vt:lpstr>
      <vt:lpstr>Examples of Inappropriate Documents</vt:lpstr>
      <vt:lpstr>Who Can Complete the Face to Face</vt:lpstr>
      <vt:lpstr>Top Reasons For Denial </vt:lpstr>
      <vt:lpstr>Homebound Certification Statement</vt:lpstr>
      <vt:lpstr>Where Do I Put the Statement? </vt:lpstr>
      <vt:lpstr>What Does the Statement Cover? </vt:lpstr>
      <vt:lpstr>The Statement Does Not Cover</vt:lpstr>
      <vt:lpstr>Additional Information</vt:lpstr>
      <vt:lpstr>Examples</vt:lpstr>
      <vt:lpstr>Examples</vt:lpstr>
      <vt:lpstr>Examples</vt:lpstr>
      <vt:lpstr>Examples</vt:lpstr>
      <vt:lpstr>Examples</vt:lpstr>
      <vt:lpstr>Examples </vt:lpstr>
      <vt:lpstr>Strategies </vt:lpstr>
      <vt:lpstr>Strategies (Cont.)</vt:lpstr>
      <vt:lpstr>Strategies Cont.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Restore Home Health</dc:title>
  <dc:creator>Larry Montgomery</dc:creator>
  <cp:lastModifiedBy>Larry Montgomery</cp:lastModifiedBy>
  <cp:revision>4</cp:revision>
  <dcterms:created xsi:type="dcterms:W3CDTF">2021-03-01T15:34:41Z</dcterms:created>
  <dcterms:modified xsi:type="dcterms:W3CDTF">2021-03-02T19:03:12Z</dcterms:modified>
</cp:coreProperties>
</file>